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81" r:id="rId1"/>
  </p:sldMasterIdLst>
  <p:notesMasterIdLst>
    <p:notesMasterId r:id="rId43"/>
  </p:notesMasterIdLst>
  <p:sldIdLst>
    <p:sldId id="256" r:id="rId2"/>
    <p:sldId id="258" r:id="rId3"/>
    <p:sldId id="261" r:id="rId4"/>
    <p:sldId id="326" r:id="rId5"/>
    <p:sldId id="327" r:id="rId6"/>
    <p:sldId id="293" r:id="rId7"/>
    <p:sldId id="332" r:id="rId8"/>
    <p:sldId id="333" r:id="rId9"/>
    <p:sldId id="334" r:id="rId10"/>
    <p:sldId id="295" r:id="rId11"/>
    <p:sldId id="342" r:id="rId12"/>
    <p:sldId id="343" r:id="rId13"/>
    <p:sldId id="345" r:id="rId14"/>
    <p:sldId id="344" r:id="rId15"/>
    <p:sldId id="314" r:id="rId16"/>
    <p:sldId id="336" r:id="rId17"/>
    <p:sldId id="339" r:id="rId18"/>
    <p:sldId id="341" r:id="rId19"/>
    <p:sldId id="350" r:id="rId20"/>
    <p:sldId id="351" r:id="rId21"/>
    <p:sldId id="364" r:id="rId22"/>
    <p:sldId id="353" r:id="rId23"/>
    <p:sldId id="352" r:id="rId24"/>
    <p:sldId id="354" r:id="rId25"/>
    <p:sldId id="349" r:id="rId26"/>
    <p:sldId id="338" r:id="rId27"/>
    <p:sldId id="346" r:id="rId28"/>
    <p:sldId id="347" r:id="rId29"/>
    <p:sldId id="299" r:id="rId30"/>
    <p:sldId id="301" r:id="rId31"/>
    <p:sldId id="355" r:id="rId32"/>
    <p:sldId id="348" r:id="rId33"/>
    <p:sldId id="303" r:id="rId34"/>
    <p:sldId id="358" r:id="rId35"/>
    <p:sldId id="356" r:id="rId36"/>
    <p:sldId id="325" r:id="rId37"/>
    <p:sldId id="362" r:id="rId38"/>
    <p:sldId id="359" r:id="rId39"/>
    <p:sldId id="360" r:id="rId40"/>
    <p:sldId id="363" r:id="rId41"/>
    <p:sldId id="290" r:id="rId42"/>
  </p:sldIdLst>
  <p:sldSz cx="9144000" cy="5143500" type="screen16x9"/>
  <p:notesSz cx="6858000" cy="9144000"/>
  <p:embeddedFontLst>
    <p:embeddedFont>
      <p:font typeface="Cambria Math" panose="02040503050406030204" pitchFamily="18" charset="0"/>
      <p:regular r:id="rId44"/>
    </p:embeddedFont>
    <p:embeddedFont>
      <p:font typeface="DM Sans" pitchFamily="2" charset="77"/>
      <p:regular r:id="rId45"/>
      <p:bold r:id="rId46"/>
      <p:italic r:id="rId47"/>
      <p:boldItalic r:id="rId48"/>
    </p:embeddedFont>
    <p:embeddedFont>
      <p:font typeface="Montserrat" pitchFamily="2" charset="77"/>
      <p:regular r:id="rId49"/>
      <p:bold r:id="rId50"/>
      <p:italic r:id="rId51"/>
      <p:boldItalic r:id="rId52"/>
    </p:embeddedFont>
    <p:embeddedFont>
      <p:font typeface="Outfit" pitchFamily="2" charset="0"/>
      <p:regular r:id="rId53"/>
      <p:bold r:id="rId54"/>
    </p:embeddedFont>
    <p:embeddedFont>
      <p:font typeface="Outfit Medium" pitchFamily="2" charset="0"/>
      <p:regular r:id="rId55"/>
    </p:embeddedFont>
    <p:embeddedFont>
      <p:font typeface="SF Mono" panose="020B0009000002000000" pitchFamily="49" charset="0"/>
      <p:regular r:id="rId56"/>
      <p:bold r:id="rId57"/>
      <p:italic r:id="rId58"/>
      <p:boldItalic r:id="rId59"/>
    </p:embeddedFont>
    <p:embeddedFont>
      <p:font typeface="SF Pro Display" pitchFamily="2" charset="0"/>
      <p:regular r:id="rId60"/>
      <p:bold r:id="rId61"/>
      <p:italic r:id="rId62"/>
      <p:boldItalic r:id="rId63"/>
    </p:embeddedFont>
    <p:embeddedFont>
      <p:font typeface="SF Pro Display Black" pitchFamily="2" charset="0"/>
      <p:bold r:id="rId64"/>
      <p:italic r:id="rId65"/>
      <p:boldItalic r:id="rId66"/>
    </p:embeddedFont>
    <p:embeddedFont>
      <p:font typeface="SF Pro Display Light" pitchFamily="2" charset="0"/>
      <p:regular r:id="rId67"/>
      <p:italic r:id="rId68"/>
    </p:embeddedFont>
    <p:embeddedFont>
      <p:font typeface="SF PRO DISPLAY MEDIUM" pitchFamily="2" charset="0"/>
      <p:regular r:id="rId69"/>
      <p:italic r:id="rId70"/>
    </p:embeddedFont>
    <p:embeddedFont>
      <p:font typeface="SF Pro Display Semibold" pitchFamily="2"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14C596"/>
    <a:srgbClr val="A4E996"/>
    <a:srgbClr val="E1F896"/>
    <a:srgbClr val="E196FE"/>
    <a:srgbClr val="B0C7FF"/>
    <a:srgbClr val="243356"/>
    <a:srgbClr val="3F5077"/>
    <a:srgbClr val="384655"/>
    <a:srgbClr val="4F6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989E2A-45F8-44B9-BB79-505DCAFE155A}">
  <a:tblStyle styleId="{A4989E2A-45F8-44B9-BB79-505DCAFE155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01"/>
    <p:restoredTop sz="71123"/>
  </p:normalViewPr>
  <p:slideViewPr>
    <p:cSldViewPr snapToGrid="0">
      <p:cViewPr varScale="1">
        <p:scale>
          <a:sx n="108" d="100"/>
          <a:sy n="108" d="100"/>
        </p:scale>
        <p:origin x="744" y="160"/>
      </p:cViewPr>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172" d="100"/>
        <a:sy n="172" d="100"/>
      </p:scale>
      <p:origin x="0" y="0"/>
    </p:cViewPr>
  </p:sorterViewPr>
  <p:notesViewPr>
    <p:cSldViewPr snapToGrid="0">
      <p:cViewPr>
        <p:scale>
          <a:sx n="126" d="100"/>
          <a:sy n="126" d="100"/>
        </p:scale>
        <p:origin x="3352" y="-55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font" Target="fonts/font31.fntdata"/><Relationship Id="rId5" Type="http://schemas.openxmlformats.org/officeDocument/2006/relationships/slide" Target="slides/slide4.xml"/><Relationship Id="rId61" Type="http://schemas.openxmlformats.org/officeDocument/2006/relationships/font" Target="fonts/font18.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28.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2" name="Segnaposto immagine diapositiva 1">
            <a:extLst>
              <a:ext uri="{FF2B5EF4-FFF2-40B4-BE49-F238E27FC236}">
                <a16:creationId xmlns:a16="http://schemas.microsoft.com/office/drawing/2014/main" id="{FE0D513C-49F5-9DD6-8957-53CC0585F9B3}"/>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8" name="Segnaposto note 7">
            <a:extLst>
              <a:ext uri="{FF2B5EF4-FFF2-40B4-BE49-F238E27FC236}">
                <a16:creationId xmlns:a16="http://schemas.microsoft.com/office/drawing/2014/main" id="{F46A622A-FCC6-AE6F-AA70-FDF2CFAA296E}"/>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eb.archive.org/web/20040619120702/http:/developer.nvidia.com/attach/6769"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Buongiorno!</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In questa presentazione cercherò di riassumere il lavoro svolto per l’elaborato finale di Computer Graphics: lo studio della generazione di ombre tramite l'utilizzo della tecnica dello shadow mapping, con uno sguardo attento a vantaggi e svantaggi, al confronto con altre tecniche e, infine, l'implementazione di una demo in OpenGL.</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Passiamo all'algoritmo vero e proprio introdotto da Lance Williams.</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In esso, Williams tenta proprio di sfruttare le informazioni offerte dalla depth map restituita dal calcolo della visibilità tramite depth buffer. Lo schema esecutivo, quindi, può essere riassunto nei seguenti 3 passaggi.</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della fonte luminosa per generare la shadow map.</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disegna la scena dal punto di vista dell'osservatore con una luce debole per ottenere l'effetto degli oggetti «in ombra».</a:t>
            </a:r>
          </a:p>
          <a:p>
            <a:pPr marL="342900" marR="0" lvl="0" indent="-342900" algn="l" defTabSz="914400" rtl="0" eaLnBrk="1" fontAlgn="auto" latinLnBrk="0" hangingPunct="1">
              <a:lnSpc>
                <a:spcPct val="100000"/>
              </a:lnSpc>
              <a:spcBef>
                <a:spcPts val="0"/>
              </a:spcBef>
              <a:spcAft>
                <a:spcPts val="0"/>
              </a:spcAft>
              <a:buClr>
                <a:srgbClr val="000000"/>
              </a:buClr>
              <a:buSzTx/>
              <a:buFont typeface="+mj-lt"/>
              <a:buAutoNum type="arabicPeriod"/>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Si ridisegna la scena dal punto di vista dell'osservatore attivando l'illuminazione locale e si applica il depth test per capire quali punti sono in ombra e quali devono essere illuminati.</a:t>
            </a:r>
          </a:p>
        </p:txBody>
      </p:sp>
    </p:spTree>
    <p:extLst>
      <p:ext uri="{BB962C8B-B14F-4D97-AF65-F5344CB8AC3E}">
        <p14:creationId xmlns:p14="http://schemas.microsoft.com/office/powerpoint/2010/main" val="241119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Questa scelta algoritmica è data dalla necessità di dover ridurre gli errori di quantizzazione. Con questo termine si intende il peggioramento della qualità delle ombre generate dovuto alla bassa precisione aritmetica del depth buffer. Per alleviare questo tipo di errori, una possibile soluzione, quindi, è quella appena proposta, cioè:</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disegnare le facce esterne</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memorizzare l'informazione di profondità delle sole facce interne.</a:t>
            </a:r>
          </a:p>
        </p:txBody>
      </p:sp>
    </p:spTree>
    <p:extLst>
      <p:ext uri="{BB962C8B-B14F-4D97-AF65-F5344CB8AC3E}">
        <p14:creationId xmlns:p14="http://schemas.microsoft.com/office/powerpoint/2010/main" val="10771522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58082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0" dirty="0">
                <a:solidFill>
                  <a:schemeClr val="bg2">
                    <a:lumMod val="10000"/>
                  </a:schemeClr>
                </a:solidFill>
                <a:latin typeface="SF Pro Display" pitchFamily="2" charset="0"/>
                <a:ea typeface="SF Pro Display" pitchFamily="2" charset="0"/>
                <a:cs typeface="SF Pro Display" pitchFamily="2" charset="0"/>
              </a:rPr>
              <a:t>Per applicare correttamente il depth test nel </a:t>
            </a:r>
            <a:r>
              <a:rPr lang="it-IT" sz="1400" i="0" dirty="0" err="1">
                <a:solidFill>
                  <a:schemeClr val="bg2">
                    <a:lumMod val="10000"/>
                  </a:schemeClr>
                </a:solidFill>
                <a:latin typeface="SF Pro Display" pitchFamily="2" charset="0"/>
                <a:ea typeface="SF Pro Display" pitchFamily="2" charset="0"/>
                <a:cs typeface="SF Pro Display" pitchFamily="2" charset="0"/>
              </a:rPr>
              <a:t>third</a:t>
            </a:r>
            <a:r>
              <a:rPr lang="it-IT" sz="1400" i="0" dirty="0">
                <a:solidFill>
                  <a:schemeClr val="bg2">
                    <a:lumMod val="10000"/>
                  </a:schemeClr>
                </a:solidFill>
                <a:latin typeface="SF Pro Display" pitchFamily="2" charset="0"/>
                <a:ea typeface="SF Pro Display" pitchFamily="2" charset="0"/>
                <a:cs typeface="SF Pro Display" pitchFamily="2" charset="0"/>
              </a:rPr>
              <a:t> step che vedremo a breve, è necessario proiettare </a:t>
            </a:r>
            <a:r>
              <a:rPr lang="it-IT" b="0" i="0" dirty="0">
                <a:effectLst/>
              </a:rPr>
              <a:t>il depth buffer (come texture) ottenuto dalla scena disegnata dal punto di vista della fonte luminosa </a:t>
            </a:r>
            <a:r>
              <a:rPr lang="it-IT" b="0" i="0" u="sng" dirty="0">
                <a:effectLst/>
              </a:rPr>
              <a:t>NELLA</a:t>
            </a:r>
            <a:r>
              <a:rPr lang="it-IT" b="0" i="0" dirty="0">
                <a:effectLst/>
              </a:rPr>
              <a:t> scena disegnata dal punto di vista della camera.</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b="0" i="0" dirty="0">
              <a:effectLst/>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t>Per eseguire la proiezione della shadow map, utilizziamo la seguente trasformazione lineare che converte la matrice delle coordinate della texture calcolate nel Camera </a:t>
            </a:r>
            <a:r>
              <a:rPr lang="it-IT" dirty="0" err="1"/>
              <a:t>Eye’s</a:t>
            </a:r>
            <a:r>
              <a:rPr lang="it-IT" dirty="0"/>
              <a:t> Space nel </a:t>
            </a:r>
            <a:r>
              <a:rPr lang="it-IT" dirty="0" err="1"/>
              <a:t>Light’s</a:t>
            </a:r>
            <a:r>
              <a:rPr lang="it-IT" dirty="0"/>
              <a:t> Clip Space, passando solo per il “World Space” e il “</a:t>
            </a:r>
            <a:r>
              <a:rPr lang="it-IT" dirty="0" err="1"/>
              <a:t>Light’s</a:t>
            </a:r>
            <a:r>
              <a:rPr lang="it-IT" dirty="0"/>
              <a:t> Eye Space”. Ciò significa che l’ “Object Space” non deve essere ricalcolato ad ogni </a:t>
            </a:r>
            <a:r>
              <a:rPr lang="it-IT" dirty="0" err="1"/>
              <a:t>redraw</a:t>
            </a:r>
            <a:r>
              <a:rPr lang="it-IT" dirty="0"/>
              <a:t> (infatti, abbiamo già detto in precedenza che lo shadow mapping è una tecnica image-</a:t>
            </a:r>
            <a:r>
              <a:rPr lang="it-IT" dirty="0" err="1"/>
              <a:t>based</a:t>
            </a:r>
            <a:r>
              <a:rPr lang="it-IT" dirty="0"/>
              <a:t>).</a:t>
            </a:r>
          </a:p>
        </p:txBody>
      </p:sp>
    </p:spTree>
    <p:extLst>
      <p:ext uri="{BB962C8B-B14F-4D97-AF65-F5344CB8AC3E}">
        <p14:creationId xmlns:p14="http://schemas.microsoft.com/office/powerpoint/2010/main" val="2312207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4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questo</a:t>
                </a:r>
                <a:r>
                  <a:rPr lang="it-IT" baseline="0" dirty="0"/>
                  <a:t> e non quello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14:m>
                  <m:oMath xmlns:m="http://schemas.openxmlformats.org/officeDocument/2006/math">
                    <m:r>
                      <a:rPr lang="it-IT" i="1" dirty="0" smtClean="0">
                        <a:latin typeface="Cambria Math" panose="02040503050406030204" pitchFamily="18" charset="0"/>
                      </a:rPr>
                      <m:t>𝑅</m:t>
                    </m:r>
                    <m:r>
                      <a:rPr lang="it-IT" b="0" i="1" dirty="0" smtClean="0">
                        <a:latin typeface="Cambria Math" panose="02040503050406030204" pitchFamily="18" charset="0"/>
                        <a:ea typeface="Cambria Math" panose="02040503050406030204" pitchFamily="18" charset="0"/>
                      </a:rPr>
                      <m: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le superfici visibili alla luce saranno sicuramente non in ombra. In particolare,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 la giustificazione data prima e vale per </a:t>
                </a:r>
                <a14:m>
                  <m:oMath xmlns:m="http://schemas.openxmlformats.org/officeDocument/2006/math">
                    <m:r>
                      <a:rPr lang="it-IT" i="1" dirty="0" smtClean="0">
                        <a:latin typeface="Cambria Math" panose="02040503050406030204" pitchFamily="18" charset="0"/>
                      </a:rPr>
                      <m:t>𝑅</m:t>
                    </m:r>
                    <m:r>
                      <a:rPr lang="it-IT" i="1" dirty="0" smtClean="0">
                        <a:latin typeface="Cambria Math" panose="02040503050406030204" pitchFamily="18" charset="0"/>
                      </a:rPr>
                      <m:t>&lt;</m:t>
                    </m:r>
                    <m:r>
                      <a:rPr lang="it-IT" i="1" dirty="0" smtClean="0">
                        <a:latin typeface="Cambria Math" panose="02040503050406030204" pitchFamily="18" charset="0"/>
                      </a:rPr>
                      <m:t>𝐷</m:t>
                    </m:r>
                  </m:oMath>
                </a14:m>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sz="1400" i="0" dirty="0">
                    <a:solidFill>
                      <a:srgbClr val="000000"/>
                    </a:solidFill>
                    <a:latin typeface="Arial"/>
                    <a:ea typeface="SF Pro Display" pitchFamily="2" charset="0"/>
                    <a:cs typeface="Arial"/>
                  </a:rPr>
                  <a:t>N</a:t>
                </a:r>
                <a:r>
                  <a:rPr lang="it-IT" dirty="0"/>
                  <a:t>on vi è nessun ostacolo nel percorso tra la luce e quest’ultimo.</a:t>
                </a: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sz="1400" i="1" dirty="0">
                    <a:solidFill>
                      <a:schemeClr val="bg2">
                        <a:lumMod val="10000"/>
                      </a:schemeClr>
                    </a:solidFill>
                    <a:latin typeface="SF Pro Display" pitchFamily="2" charset="0"/>
                    <a:ea typeface="SF Pro Display" pitchFamily="2" charset="0"/>
                    <a:cs typeface="SF Pro Display" pitchFamily="2" charset="0"/>
                  </a:rPr>
                  <a:t>Se </a:t>
                </a:r>
                <a:r>
                  <a:rPr lang="it-IT" sz="1400" b="1" i="0">
                    <a:solidFill>
                      <a:schemeClr val="bg2">
                        <a:lumMod val="10000"/>
                      </a:schemeClr>
                    </a:solidFill>
                    <a:latin typeface="Cambria Math" panose="02040503050406030204" pitchFamily="18" charset="0"/>
                    <a:ea typeface="SF Pro Display" pitchFamily="2" charset="0"/>
                    <a:cs typeface="SF Pro Display" pitchFamily="2" charset="0"/>
                  </a:rPr>
                  <a:t>𝑹&gt;𝑫</a:t>
                </a:r>
                <a:r>
                  <a:rPr lang="it-IT" sz="1400" b="1" i="1" dirty="0">
                    <a:solidFill>
                      <a:schemeClr val="bg2">
                        <a:lumMod val="10000"/>
                      </a:schemeClr>
                    </a:solidFill>
                    <a:latin typeface="SF Pro Display" pitchFamily="2" charset="0"/>
                    <a:ea typeface="SF Pro Display" pitchFamily="2" charset="0"/>
                    <a:cs typeface="SF Pro Display" pitchFamily="2" charset="0"/>
                  </a:rPr>
                  <a:t>,</a:t>
                </a:r>
                <a:r>
                  <a:rPr lang="it-IT" sz="1400" i="1" dirty="0">
                    <a:solidFill>
                      <a:schemeClr val="bg2">
                        <a:lumMod val="10000"/>
                      </a:schemeClr>
                    </a:solidFill>
                    <a:latin typeface="SF Pro Display" pitchFamily="2" charset="0"/>
                    <a:ea typeface="SF Pro Display" pitchFamily="2" charset="0"/>
                    <a:cs typeface="SF Pro Display" pitchFamily="2" charset="0"/>
                  </a:rPr>
                  <a:t> allora </a:t>
                </a:r>
                <a:r>
                  <a:rPr lang="it-IT" sz="14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400" i="1" dirty="0">
                    <a:solidFill>
                      <a:schemeClr val="bg2">
                        <a:lumMod val="10000"/>
                      </a:schemeClr>
                    </a:solidFill>
                    <a:latin typeface="SF Pro Display" pitchFamily="2" charset="0"/>
                    <a:ea typeface="SF Pro Display" pitchFamily="2" charset="0"/>
                    <a:cs typeface="SF Pro Display" pitchFamily="2" charset="0"/>
                  </a:rPr>
                  <a:t> </a:t>
                </a:r>
                <a:r>
                  <a:rPr lang="it-IT" dirty="0"/>
                  <a:t>C'è almeno un oggetto che ostacola l'arrivo della luce sul</a:t>
                </a:r>
                <a:r>
                  <a:rPr lang="it-IT" baseline="0" dirty="0"/>
                  <a:t> punto in esame</a:t>
                </a:r>
                <a:r>
                  <a:rPr lang="it-IT" dirty="0"/>
                  <a:t>. In particolare, vedremo nell'implementazione che il test significativo è questo</a:t>
                </a:r>
                <a:r>
                  <a:rPr lang="it-IT" baseline="0" dirty="0"/>
                  <a:t> e non quello di uguaglianza, siccome è meno probabile che restituisca risultati errati a causa della precisione del depth buffer.</a:t>
                </a: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endParaRPr lang="it-IT"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mj-lt"/>
                  <a:buNone/>
                  <a:tabLst/>
                  <a:defRPr/>
                </a:pPr>
                <a:r>
                  <a:rPr lang="it-IT" dirty="0">
                    <a:latin typeface="SF Pro Display" pitchFamily="2" charset="0"/>
                    <a:ea typeface="SF Pro Display" pitchFamily="2" charset="0"/>
                    <a:cs typeface="SF Pro Display" pitchFamily="2" charset="0"/>
                  </a:rPr>
                  <a:t>Per tutti i punti per cui vale </a:t>
                </a:r>
                <a:r>
                  <a:rPr lang="it-IT" i="0" dirty="0">
                    <a:latin typeface="Cambria Math" panose="02040503050406030204" pitchFamily="18" charset="0"/>
                  </a:rPr>
                  <a:t>𝑅</a:t>
                </a:r>
                <a:r>
                  <a:rPr lang="it-IT" b="0" i="0" dirty="0">
                    <a:latin typeface="Cambria Math" panose="02040503050406030204" pitchFamily="18" charset="0"/>
                    <a:ea typeface="Cambria Math" panose="02040503050406030204" pitchFamily="18" charset="0"/>
                  </a:rPr>
                  <a:t>≤</a:t>
                </a:r>
                <a:r>
                  <a:rPr lang="it-IT" i="0" dirty="0">
                    <a:latin typeface="Cambria Math" panose="02040503050406030204" pitchFamily="18" charset="0"/>
                  </a:rPr>
                  <a:t>𝐷</a:t>
                </a:r>
                <a:r>
                  <a:rPr lang="it-IT" dirty="0">
                    <a:latin typeface="SF Pro Display" pitchFamily="2" charset="0"/>
                    <a:ea typeface="SF Pro Display" pitchFamily="2" charset="0"/>
                    <a:cs typeface="SF Pro Display" pitchFamily="2" charset="0"/>
                  </a:rPr>
                  <a:t>, le superfici visibili alla luce saranno sicuramente non in ombra. In particolare, vale per </a:t>
                </a:r>
                <a:r>
                  <a:rPr lang="it-IT" i="0" dirty="0">
                    <a:latin typeface="Cambria Math" panose="02040503050406030204" pitchFamily="18" charset="0"/>
                  </a:rPr>
                  <a:t>𝑅=𝐷</a:t>
                </a:r>
                <a:r>
                  <a:rPr lang="it-IT" dirty="0">
                    <a:latin typeface="SF Pro Display" pitchFamily="2" charset="0"/>
                    <a:ea typeface="SF Pro Display" pitchFamily="2" charset="0"/>
                    <a:cs typeface="SF Pro Display" pitchFamily="2" charset="0"/>
                  </a:rPr>
                  <a:t> per la giustificazione data prima e vale per </a:t>
                </a:r>
                <a:r>
                  <a:rPr lang="it-IT" i="0" dirty="0">
                    <a:latin typeface="Cambria Math" panose="02040503050406030204" pitchFamily="18" charset="0"/>
                  </a:rPr>
                  <a:t>𝑅&lt;𝐷</a:t>
                </a:r>
                <a:r>
                  <a:rPr lang="it-IT" dirty="0">
                    <a:latin typeface="SF Pro Display" pitchFamily="2" charset="0"/>
                    <a:ea typeface="SF Pro Display" pitchFamily="2" charset="0"/>
                    <a:cs typeface="SF Pro Display" pitchFamily="2" charset="0"/>
                  </a:rPr>
                  <a:t> perché sono superfici interne nascoste alla luce per definizione (cioè, questo valore di confronto non è significativo).</a:t>
                </a:r>
                <a:endParaRPr lang="it-IT" sz="1400" i="0" dirty="0">
                  <a:solidFill>
                    <a:schemeClr val="bg2">
                      <a:lumMod val="10000"/>
                    </a:schemeClr>
                  </a:solidFill>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3989980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l'algoritmo dello shadow mapping utilizza le librerie GLFW3 e GLUT per l'esecuzione di comandi OpenGL tramite CPU. Le scene che andremo ad esaminare nelle prossime slides sono le seguenti.</a:t>
            </a:r>
          </a:p>
        </p:txBody>
      </p:sp>
    </p:spTree>
    <p:extLst>
      <p:ext uri="{BB962C8B-B14F-4D97-AF65-F5344CB8AC3E}">
        <p14:creationId xmlns:p14="http://schemas.microsoft.com/office/powerpoint/2010/main" val="3288999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Una famosa scena proposta dal produttore di schede grafiche NVIDIA.</a:t>
            </a:r>
          </a:p>
          <a:p>
            <a:pPr marL="0" lvl="0" indent="0" algn="l" rtl="0">
              <a:spcBef>
                <a:spcPts val="0"/>
              </a:spcBef>
              <a:spcAft>
                <a:spcPts val="0"/>
              </a:spcAft>
              <a:buNone/>
            </a:pPr>
            <a:r>
              <a:rPr lang="it-IT" dirty="0">
                <a:effectLst/>
                <a:latin typeface="SF Pro Display" pitchFamily="2" charset="0"/>
                <a:ea typeface="SF Pro Display" pitchFamily="2" charset="0"/>
                <a:cs typeface="SF Pro Display" pitchFamily="2" charset="0"/>
                <a:hlinkClick r:id="rId3"/>
              </a:rPr>
              <a:t>https://web.archive.org/web/20040619120702/http://developer.nvidia.com/attach/6769</a:t>
            </a:r>
            <a:endParaRPr lang="it-IT"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1758172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Una scena con il modello tridimensionale della teiera, famosissimo nell'ambito della computer grafica.</a:t>
            </a:r>
          </a:p>
          <a:p>
            <a:pPr marL="0" lvl="0" indent="0" algn="l" rtl="0">
              <a:spcBef>
                <a:spcPts val="0"/>
              </a:spcBef>
              <a:spcAft>
                <a:spcPts val="0"/>
              </a:spcAft>
              <a:buNone/>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Le immagini mostrate sono state renderizzate volontariamente solo con l'illuminazione locale e senza generazione delle ombre. Infatti, proprio per questo motivo, è quasi impossibile riuscire a capire se la teiera è appoggiata o meno sulla base, ad esempio.</a:t>
            </a:r>
          </a:p>
        </p:txBody>
      </p:sp>
    </p:spTree>
    <p:extLst>
      <p:ext uri="{BB962C8B-B14F-4D97-AF65-F5344CB8AC3E}">
        <p14:creationId xmlns:p14="http://schemas.microsoft.com/office/powerpoint/2010/main" val="30551170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Il programma che ho realizzato per implementare questo algoritmo utilizza le librerie GLFW3 e GLUT per l'esecuzione di comandi OpenGL tramite CPU. Quindi:</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SCENE.cpp</a:t>
            </a:r>
            <a:r>
              <a:rPr lang="it-IT" dirty="0">
                <a:latin typeface="SF Pro Display" pitchFamily="2" charset="0"/>
                <a:ea typeface="SF Pro Display" pitchFamily="2" charset="0"/>
                <a:cs typeface="SF Pro Display" pitchFamily="2" charset="0"/>
              </a:rPr>
              <a:t> contiene i comandi GLUT per il </a:t>
            </a:r>
            <a:r>
              <a:rPr lang="it-IT" dirty="0" err="1">
                <a:latin typeface="SF Pro Display" pitchFamily="2" charset="0"/>
                <a:ea typeface="SF Pro Display" pitchFamily="2" charset="0"/>
                <a:cs typeface="SF Pro Display" pitchFamily="2" charset="0"/>
              </a:rPr>
              <a:t>modeling</a:t>
            </a:r>
            <a:r>
              <a:rPr lang="it-IT" dirty="0">
                <a:latin typeface="SF Pro Display" pitchFamily="2" charset="0"/>
                <a:ea typeface="SF Pro Display" pitchFamily="2" charset="0"/>
                <a:cs typeface="SF Pro Display" pitchFamily="2" charset="0"/>
              </a:rPr>
              <a:t> degli oggetti nelle scene.</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color.cpp</a:t>
            </a:r>
            <a:r>
              <a:rPr lang="it-IT" dirty="0">
                <a:latin typeface="SF Pro Display" pitchFamily="2" charset="0"/>
                <a:ea typeface="SF Pro Display" pitchFamily="2" charset="0"/>
                <a:cs typeface="SF Pro Display" pitchFamily="2" charset="0"/>
              </a:rPr>
              <a:t> contiene degli array monodimensionali di 3 elementi </a:t>
            </a:r>
            <a:r>
              <a:rPr lang="it-IT" dirty="0" err="1">
                <a:latin typeface="SF Pro Display" pitchFamily="2" charset="0"/>
                <a:ea typeface="SF Pro Display" pitchFamily="2" charset="0"/>
                <a:cs typeface="SF Pro Display" pitchFamily="2" charset="0"/>
              </a:rPr>
              <a:t>Glfloat</a:t>
            </a:r>
            <a:r>
              <a:rPr lang="it-IT" dirty="0">
                <a:latin typeface="SF Pro Display" pitchFamily="2" charset="0"/>
                <a:ea typeface="SF Pro Display" pitchFamily="2" charset="0"/>
                <a:cs typeface="SF Pro Display" pitchFamily="2" charset="0"/>
              </a:rPr>
              <a:t> rappresentanti i colori RGB (es. BLACK, WHITE, …).</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Il file </a:t>
            </a:r>
            <a:r>
              <a:rPr lang="it-IT" dirty="0" err="1">
                <a:latin typeface="SF Pro Display" pitchFamily="2" charset="0"/>
                <a:ea typeface="SF Pro Display" pitchFamily="2" charset="0"/>
                <a:cs typeface="SF Pro Display" pitchFamily="2" charset="0"/>
              </a:rPr>
              <a:t>TIMER.h</a:t>
            </a:r>
            <a:r>
              <a:rPr lang="it-IT" dirty="0">
                <a:latin typeface="SF Pro Display" pitchFamily="2" charset="0"/>
                <a:ea typeface="SF Pro Display" pitchFamily="2" charset="0"/>
                <a:cs typeface="SF Pro Display" pitchFamily="2" charset="0"/>
              </a:rPr>
              <a:t> contiene la definizione della classe Timer, utilizzata per implementare le funzioni di misurazione del tempo di esecuzione del programma.</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La cartella </a:t>
            </a:r>
            <a:r>
              <a:rPr lang="it-IT" dirty="0" err="1">
                <a:latin typeface="SF Pro Display" pitchFamily="2" charset="0"/>
                <a:ea typeface="SF Pro Display" pitchFamily="2" charset="0"/>
                <a:cs typeface="SF Pro Display" pitchFamily="2" charset="0"/>
              </a:rPr>
              <a:t>Maths</a:t>
            </a:r>
            <a:r>
              <a:rPr lang="it-IT" dirty="0">
                <a:latin typeface="SF Pro Display" pitchFamily="2" charset="0"/>
                <a:ea typeface="SF Pro Display" pitchFamily="2" charset="0"/>
                <a:cs typeface="SF Pro Display" pitchFamily="2" charset="0"/>
              </a:rPr>
              <a:t> contiene la definizioni delle classi VECTOR3D, VECTOR4D e MATRIX4X4 utili per l'implementazione di trasformazioni lineari tramite moltiplicazione di vettori e matrici.</a:t>
            </a:r>
          </a:p>
          <a:p>
            <a:pPr marL="285750" lvl="0" indent="-285750" algn="l" rtl="0">
              <a:spcBef>
                <a:spcPts val="0"/>
              </a:spcBef>
              <a:spcAft>
                <a:spcPts val="0"/>
              </a:spcAft>
              <a:buFont typeface="Arial" panose="020B0604020202020204" pitchFamily="34" charset="0"/>
              <a:buChar char="•"/>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Font typeface="Arial" panose="020B0604020202020204" pitchFamily="34" charset="0"/>
              <a:buNone/>
            </a:pPr>
            <a:r>
              <a:rPr lang="it-IT" dirty="0">
                <a:latin typeface="SF Pro Display" pitchFamily="2" charset="0"/>
                <a:ea typeface="SF Pro Display" pitchFamily="2" charset="0"/>
                <a:cs typeface="SF Pro Display" pitchFamily="2" charset="0"/>
              </a:rPr>
              <a:t>Infine, le posizioni del punto di vista dell'osservatore e della fonte luminosa per le 3 scene che ora andremo ad esaminare per la realizzazione di questo progetto sono le seguenti.</a:t>
            </a:r>
          </a:p>
        </p:txBody>
      </p:sp>
    </p:spTree>
    <p:extLst>
      <p:ext uri="{BB962C8B-B14F-4D97-AF65-F5344CB8AC3E}">
        <p14:creationId xmlns:p14="http://schemas.microsoft.com/office/powerpoint/2010/main" val="13136666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it-IT" sz="1100" dirty="0">
                    <a:solidFill>
                      <a:schemeClr val="tx1"/>
                    </a:solidFill>
                    <a:latin typeface="SF Pro Display" pitchFamily="2" charset="0"/>
                    <a:ea typeface="SF Pro Display" pitchFamily="2" charset="0"/>
                    <a:cs typeface="SF Pro Display" pitchFamily="2" charset="0"/>
                  </a:rPr>
                  <a:t>Per far funzionare correttamente il tutto, è stato necessario inizializzare l'ambiente di lavoro utilizzando i seguenti comandi:</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(GL_DEPTH_TEST)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depth test, cioè il confronto tra la distanza di un pixel dalla camera e quella memorizzata nel depth buffer.</a:t>
                </a:r>
                <a:endParaRPr lang="it-IT" sz="1100" dirty="0">
                  <a:solidFill>
                    <a:schemeClr val="tx1"/>
                  </a:solidFill>
                  <a:latin typeface="SF Pro Display" pitchFamily="2" charset="0"/>
                  <a:ea typeface="SF Pro Display" pitchFamily="2" charset="0"/>
                  <a:cs typeface="SF Pro Display" pitchFamily="2"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glDepthFunc</a:t>
                </a:r>
                <a:r>
                  <a:rPr lang="it-IT" sz="1100" dirty="0">
                    <a:solidFill>
                      <a:schemeClr val="tx1"/>
                    </a:solidFill>
                    <a:latin typeface="SF Mono" panose="020B0009000002000000" pitchFamily="49" charset="0"/>
                    <a:cs typeface="SF Mono" panose="020B0009000002000000" pitchFamily="49" charset="0"/>
                  </a:rPr>
                  <a:t>(GL_LEQUAL)</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Specifica quale funzione utilizzare per il confronto della profondità; in questo caso, il test termina con successo se la </a:t>
                </a:r>
                <a:r>
                  <a:rPr lang="it-IT" sz="1100" dirty="0">
                    <a:solidFill>
                      <a:schemeClr val="tx1"/>
                    </a:solidFill>
                    <a:latin typeface="SF Pro Display" pitchFamily="2" charset="0"/>
                    <a:ea typeface="SF Pro Display" pitchFamily="2" charset="0"/>
                    <a:cs typeface="SF Pro Display" pitchFamily="2" charset="0"/>
                  </a:rPr>
                  <a:t>distanza </a:t>
                </a:r>
                <a14:m>
                  <m:oMath xmlns:m="http://schemas.openxmlformats.org/officeDocument/2006/math">
                    <m:r>
                      <a:rPr lang="it-IT" sz="1100" b="1" i="1" dirty="0" smtClean="0">
                        <a:solidFill>
                          <a:schemeClr val="tx1"/>
                        </a:solidFill>
                        <a:latin typeface="Cambria Math" panose="02040503050406030204" pitchFamily="18" charset="0"/>
                        <a:ea typeface="SF Pro Display" pitchFamily="2" charset="0"/>
                        <a:cs typeface="SF Pro Display" pitchFamily="2" charset="0"/>
                      </a:rPr>
                      <m:t>𝑹</m:t>
                    </m:r>
                    <m:r>
                      <a:rPr lang="it-IT" sz="1100" b="1" i="1" dirty="0" smtClean="0">
                        <a:solidFill>
                          <a:schemeClr val="tx1"/>
                        </a:solidFill>
                        <a:latin typeface="Cambria Math" panose="02040503050406030204" pitchFamily="18" charset="0"/>
                        <a:ea typeface="Cambria Math" panose="02040503050406030204" pitchFamily="18" charset="0"/>
                        <a:cs typeface="SF Pro Display" pitchFamily="2" charset="0"/>
                      </a:rPr>
                      <m:t>≤</m:t>
                    </m:r>
                    <m:r>
                      <a:rPr lang="it-IT" sz="1100" b="1" i="1" dirty="0" smtClean="0">
                        <a:solidFill>
                          <a:schemeClr val="tx1"/>
                        </a:solidFill>
                        <a:latin typeface="Cambria Math" panose="02040503050406030204" pitchFamily="18" charset="0"/>
                        <a:ea typeface="Cambria Math" panose="02040503050406030204" pitchFamily="18" charset="0"/>
                        <a:cs typeface="SF Pro Display" pitchFamily="2" charset="0"/>
                      </a:rPr>
                      <m:t>𝑫</m:t>
                    </m:r>
                  </m:oMath>
                </a14:m>
                <a:r>
                  <a:rPr lang="it-IT" sz="1100" dirty="0">
                    <a:solidFill>
                      <a:schemeClr val="tx1"/>
                    </a:solidFill>
                    <a:latin typeface="SF Pro Display" pitchFamily="2" charset="0"/>
                    <a:ea typeface="SF Pro Display" pitchFamily="2" charset="0"/>
                    <a:cs typeface="SF Pro Display" pitchFamily="2" charset="0"/>
                  </a:rPr>
                  <a:t> (e quindi il pixel si illumina).</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(GL_CULL_FACE)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comando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cs typeface="SF Mono" panose="020B0009000002000000" pitchFamily="49" charset="0"/>
                    <a:sym typeface="Arial"/>
                  </a:rPr>
                  <a:t>glCullFace</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durante la generazione della shadow map, utile per disegnare nella texture solo le facce posteriori.</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glGenTextures</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generare un identificativo numerico alla texture della shadow map.</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glBindTexture</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associare la </a:t>
                </a:r>
                <a:r>
                  <a:rPr lang="it-IT" sz="1100" dirty="0">
                    <a:solidFill>
                      <a:schemeClr val="tx1"/>
                    </a:solidFill>
                    <a:latin typeface="SF Mono" panose="020B0009000002000000" pitchFamily="49" charset="0"/>
                    <a:cs typeface="SF Mono" panose="020B0009000002000000" pitchFamily="49" charset="0"/>
                  </a:rPr>
                  <a:t>GL_TEXTURE_2D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all'identificativo </a:t>
                </a:r>
                <a:r>
                  <a:rPr lang="it-IT" sz="1100" dirty="0" err="1">
                    <a:solidFill>
                      <a:schemeClr val="tx1"/>
                    </a:solidFill>
                    <a:latin typeface="SF Mono" panose="020B0009000002000000" pitchFamily="49" charset="0"/>
                    <a:cs typeface="SF Mono" panose="020B0009000002000000" pitchFamily="49" charset="0"/>
                  </a:rPr>
                  <a:t>shadowMapTexture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a:solidFill>
                      <a:schemeClr val="tx1"/>
                    </a:solidFill>
                    <a:latin typeface="SF Mono" panose="020B0009000002000000" pitchFamily="49" charset="0"/>
                    <a:cs typeface="SF Mono" panose="020B0009000002000000" pitchFamily="49" charset="0"/>
                  </a:rPr>
                  <a:t>glTexImage2D()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specificare la texture bidimensionale. La dimensione è data dalla variabile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shadowMapSize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mentre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GL_DEPTH_COMPONENT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indica che l'informazione memorizzata nella texture non è un colore ma un'informazione di profondità nel range </a:t>
                </a:r>
                <a14:m>
                  <m:oMath xmlns:m="http://schemas.openxmlformats.org/officeDocument/2006/math">
                    <m:d>
                      <m:dPr>
                        <m:begChr m:val="["/>
                        <m:endChr m:val="]"/>
                        <m:ctrlP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ctrlPr>
                      </m:dPr>
                      <m:e>
                        <m: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t>0,1</m:t>
                        </m:r>
                      </m:e>
                    </m:d>
                  </m:oMath>
                </a14:m>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marR="0" indent="-285750" algn="l"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lang="it-IT" sz="1100" dirty="0" err="1">
                    <a:solidFill>
                      <a:schemeClr val="tx1"/>
                    </a:solidFill>
                    <a:latin typeface="SF Mono" panose="020B0009000002000000" pitchFamily="49" charset="0"/>
                    <a:cs typeface="SF Mono" panose="020B0009000002000000" pitchFamily="49" charset="0"/>
                  </a:rPr>
                  <a:t>glTexParameteri</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specificare alcuni parametri di tipo intero per la texture (es. per specificare il comportamento del programma in caso di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magnification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minification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e il comportamento della texture quando non rientra nel range </a:t>
                </a:r>
                <a14:m>
                  <m:oMath xmlns:m="http://schemas.openxmlformats.org/officeDocument/2006/math">
                    <m:d>
                      <m:dPr>
                        <m:begChr m:val="["/>
                        <m:endChr m:val="]"/>
                        <m:ctrlP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ctrlPr>
                      </m:dPr>
                      <m:e>
                        <m:r>
                          <a:rPr kumimoji="0" lang="it-IT" sz="1100" b="0" i="1" u="none" strike="noStrike" kern="0" cap="none" spc="0" normalizeH="0" baseline="0" noProof="0" smtClean="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m:t>0,1</m:t>
                        </m:r>
                      </m:e>
                    </m:d>
                  </m:oMath>
                </a14:m>
                <a:r>
                  <a:rPr lang="it-IT" sz="1100" dirty="0">
                    <a:solidFill>
                      <a:schemeClr val="tx1"/>
                    </a:solidFill>
                    <a:latin typeface="SF Pro Display" pitchFamily="2" charset="0"/>
                    <a:ea typeface="SF Pro Display" pitchFamily="2" charset="0"/>
                    <a:cs typeface="SF Pro Display" pitchFamily="2" charset="0"/>
                  </a:rPr>
                  <a:t> - in questo caso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GL_CLAMP_TO_EDGE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significa che si ripete solo l'ultimo pixel).</a:t>
                </a:r>
                <a:endParaRPr lang="it-IT" sz="1100" dirty="0">
                  <a:solidFill>
                    <a:schemeClr val="tx1"/>
                  </a:solidFill>
                  <a:latin typeface="SF Pro Display" pitchFamily="2" charset="0"/>
                  <a:ea typeface="SF Pro Display" pitchFamily="2" charset="0"/>
                  <a:cs typeface="SF Pro Display" pitchFamily="2" charset="0"/>
                </a:endParaRP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it-IT" sz="1100" dirty="0">
                    <a:solidFill>
                      <a:schemeClr val="tx1"/>
                    </a:solidFill>
                    <a:latin typeface="SF Pro Display" pitchFamily="2" charset="0"/>
                    <a:ea typeface="SF Pro Display" pitchFamily="2" charset="0"/>
                    <a:cs typeface="SF Pro Display" pitchFamily="2" charset="0"/>
                  </a:rPr>
                  <a:t>Per far funzionare correttamente il tutto, si utilizzano i seguenti comandi:</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(GL_DEPTH_TEST)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depth test, cioè il confronto tra la distanza di un pixel dalla camera e quella memorizzata nel depth buffer.</a:t>
                </a:r>
                <a:endParaRPr lang="it-IT" sz="1100" dirty="0">
                  <a:solidFill>
                    <a:schemeClr val="tx1"/>
                  </a:solidFill>
                  <a:latin typeface="SF Pro Display" pitchFamily="2" charset="0"/>
                  <a:ea typeface="SF Pro Display" pitchFamily="2" charset="0"/>
                  <a:cs typeface="SF Pro Display" pitchFamily="2"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glDepthFunc</a:t>
                </a:r>
                <a:r>
                  <a:rPr lang="it-IT" sz="1100" dirty="0">
                    <a:solidFill>
                      <a:schemeClr val="tx1"/>
                    </a:solidFill>
                    <a:latin typeface="SF Mono" panose="020B0009000002000000" pitchFamily="49" charset="0"/>
                    <a:cs typeface="SF Mono" panose="020B0009000002000000" pitchFamily="49" charset="0"/>
                  </a:rPr>
                  <a:t>(GL_LEQUAL)</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Specifica quale funzione utilizzare per il confronto della profondità; in questo caso, il test termina con successo se la </a:t>
                </a:r>
                <a:r>
                  <a:rPr lang="it-IT" sz="1100" dirty="0">
                    <a:solidFill>
                      <a:schemeClr val="tx1"/>
                    </a:solidFill>
                    <a:latin typeface="SF Pro Display" pitchFamily="2" charset="0"/>
                    <a:ea typeface="SF Pro Display" pitchFamily="2" charset="0"/>
                    <a:cs typeface="SF Pro Display" pitchFamily="2" charset="0"/>
                  </a:rPr>
                  <a:t>distanza </a:t>
                </a:r>
                <a:r>
                  <a:rPr lang="it-IT" sz="1100" b="1" i="0" dirty="0">
                    <a:solidFill>
                      <a:schemeClr val="tx1"/>
                    </a:solidFill>
                    <a:latin typeface="Cambria Math" panose="02040503050406030204" pitchFamily="18" charset="0"/>
                    <a:ea typeface="SF Pro Display" pitchFamily="2" charset="0"/>
                    <a:cs typeface="SF Pro Display" pitchFamily="2" charset="0"/>
                  </a:rPr>
                  <a:t>𝑹</a:t>
                </a:r>
                <a:r>
                  <a:rPr lang="it-IT" sz="1100" b="1" i="0" dirty="0">
                    <a:solidFill>
                      <a:schemeClr val="tx1"/>
                    </a:solidFill>
                    <a:latin typeface="Cambria Math" panose="02040503050406030204" pitchFamily="18" charset="0"/>
                    <a:ea typeface="Cambria Math" panose="02040503050406030204" pitchFamily="18" charset="0"/>
                    <a:cs typeface="SF Pro Display" pitchFamily="2" charset="0"/>
                  </a:rPr>
                  <a:t>≤𝑫</a:t>
                </a:r>
                <a:r>
                  <a:rPr lang="it-IT" sz="1100" dirty="0">
                    <a:solidFill>
                      <a:schemeClr val="tx1"/>
                    </a:solidFill>
                    <a:latin typeface="SF Pro Display" pitchFamily="2" charset="0"/>
                    <a:ea typeface="SF Pro Display" pitchFamily="2" charset="0"/>
                    <a:cs typeface="SF Pro Display" pitchFamily="2" charset="0"/>
                  </a:rPr>
                  <a:t> (e quindi il pixel si illumina).</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glEnable</a:t>
                </a:r>
                <a:r>
                  <a:rPr lang="it-IT" sz="1100" dirty="0">
                    <a:solidFill>
                      <a:schemeClr val="tx1"/>
                    </a:solidFill>
                    <a:latin typeface="SF Mono" panose="020B0009000002000000" pitchFamily="49" charset="0"/>
                    <a:cs typeface="SF Mono" panose="020B0009000002000000" pitchFamily="49" charset="0"/>
                  </a:rPr>
                  <a:t>(GL_CULL_FACE)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abilitare il comando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cs typeface="SF Mono" panose="020B0009000002000000" pitchFamily="49" charset="0"/>
                    <a:sym typeface="Arial"/>
                  </a:rPr>
                  <a:t>glCullFace</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durante la generazione della shadow map, utile per disegnare nella texture solo le facce posteriori.</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glGenTextures</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generare un identificativo numerico alla texture della shadow map.</a:t>
                </a:r>
              </a:p>
              <a:p>
                <a:pPr marL="285750" indent="-285750">
                  <a:lnSpc>
                    <a:spcPct val="120000"/>
                  </a:lnSpc>
                  <a:buFont typeface="Arial" panose="020B0604020202020204" pitchFamily="34" charset="0"/>
                  <a:buChar char="•"/>
                  <a:defRPr/>
                </a:pPr>
                <a:r>
                  <a:rPr lang="it-IT" sz="1100" dirty="0" err="1">
                    <a:solidFill>
                      <a:schemeClr val="tx1"/>
                    </a:solidFill>
                    <a:latin typeface="SF Mono" panose="020B0009000002000000" pitchFamily="49" charset="0"/>
                    <a:cs typeface="SF Mono" panose="020B0009000002000000" pitchFamily="49" charset="0"/>
                  </a:rPr>
                  <a:t>glBindTexture</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associare la </a:t>
                </a:r>
                <a:r>
                  <a:rPr lang="it-IT" sz="1100" dirty="0">
                    <a:solidFill>
                      <a:schemeClr val="tx1"/>
                    </a:solidFill>
                    <a:latin typeface="SF Mono" panose="020B0009000002000000" pitchFamily="49" charset="0"/>
                    <a:cs typeface="SF Mono" panose="020B0009000002000000" pitchFamily="49" charset="0"/>
                  </a:rPr>
                  <a:t>GL_TEXTURE_2D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all'identificativo </a:t>
                </a:r>
                <a:r>
                  <a:rPr lang="it-IT" sz="1100" dirty="0" err="1">
                    <a:solidFill>
                      <a:schemeClr val="tx1"/>
                    </a:solidFill>
                    <a:latin typeface="SF Mono" panose="020B0009000002000000" pitchFamily="49" charset="0"/>
                    <a:cs typeface="SF Mono" panose="020B0009000002000000" pitchFamily="49" charset="0"/>
                  </a:rPr>
                  <a:t>shadowMapTexture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indent="-285750">
                  <a:lnSpc>
                    <a:spcPct val="120000"/>
                  </a:lnSpc>
                  <a:buFont typeface="Arial" panose="020B0604020202020204" pitchFamily="34" charset="0"/>
                  <a:buChar char="•"/>
                  <a:defRPr/>
                </a:pPr>
                <a:r>
                  <a:rPr lang="it-IT" sz="1100" dirty="0">
                    <a:solidFill>
                      <a:schemeClr val="tx1"/>
                    </a:solidFill>
                    <a:latin typeface="SF Mono" panose="020B0009000002000000" pitchFamily="49" charset="0"/>
                    <a:cs typeface="SF Mono" panose="020B0009000002000000" pitchFamily="49" charset="0"/>
                  </a:rPr>
                  <a:t>glTexImage2D()</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specificare la texture bidimensionale. La dimensione è data dalla variabile </a:t>
                </a:r>
                <a:r>
                  <a:rPr kumimoji="0" lang="it-IT" sz="1100" b="0" i="0" u="none" strike="noStrike" kern="0" cap="none" spc="0" normalizeH="0" baseline="0" noProof="0" dirty="0" err="1">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shadowMapSize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mentre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ea typeface="SF Pro Display" pitchFamily="2" charset="0"/>
                    <a:cs typeface="SF Mono" panose="020B0009000002000000" pitchFamily="49" charset="0"/>
                    <a:sym typeface="Arial"/>
                  </a:rPr>
                  <a:t>GL_DEPTH_COMPONENT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indica che l'informazione memorizzata nella texture non è un colore ma un'informazione di profondità nel range </a:t>
                </a:r>
                <a:r>
                  <a:rPr kumimoji="0" lang="it-IT" sz="1100" b="0" i="0" u="none" strike="noStrike" kern="0" cap="none" spc="0" normalizeH="0" baseline="0" noProof="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a:t>[0,1]</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a:t>
                </a:r>
                <a:endParaRPr lang="it-IT" sz="1100" dirty="0">
                  <a:solidFill>
                    <a:schemeClr val="tx1"/>
                  </a:solidFill>
                  <a:latin typeface="SF Mono" panose="020B0009000002000000" pitchFamily="49" charset="0"/>
                  <a:cs typeface="SF Mono" panose="020B0009000002000000" pitchFamily="49" charset="0"/>
                </a:endParaRPr>
              </a:p>
              <a:p>
                <a:pPr marL="285750" marR="0" indent="-285750" algn="l"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lang="it-IT" sz="1100" dirty="0" err="1">
                    <a:solidFill>
                      <a:schemeClr val="tx1"/>
                    </a:solidFill>
                    <a:latin typeface="SF Mono" panose="020B0009000002000000" pitchFamily="49" charset="0"/>
                    <a:cs typeface="SF Mono" panose="020B0009000002000000" pitchFamily="49" charset="0"/>
                  </a:rPr>
                  <a:t>glTexParameteri</a:t>
                </a:r>
                <a:r>
                  <a:rPr lang="it-IT" sz="1100" dirty="0">
                    <a:solidFill>
                      <a:schemeClr val="tx1"/>
                    </a:solidFill>
                    <a:latin typeface="SF Mono" panose="020B0009000002000000" pitchFamily="49" charset="0"/>
                    <a:cs typeface="SF Mono" panose="020B0009000002000000" pitchFamily="49" charset="0"/>
                  </a:rPr>
                  <a:t>()</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Per impostare alcuni parametri di tipo intero per la texture (es. per specificare il comportamento del programma in caso di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magnification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 </a:t>
                </a:r>
                <a:r>
                  <a:rPr kumimoji="0" lang="it-IT" sz="1100" b="0" i="0" u="none" strike="noStrike" kern="0" cap="none" spc="0" normalizeH="0" baseline="0" noProof="0" dirty="0" err="1">
                    <a:ln>
                      <a:noFill/>
                    </a:ln>
                    <a:solidFill>
                      <a:schemeClr val="tx1"/>
                    </a:solidFill>
                    <a:effectLst/>
                    <a:uLnTx/>
                    <a:uFillTx/>
                    <a:latin typeface="SF Pro Display" pitchFamily="2" charset="0"/>
                    <a:ea typeface="SF Pro Display" pitchFamily="2" charset="0"/>
                    <a:cs typeface="SF Pro Display" pitchFamily="2" charset="0"/>
                    <a:sym typeface="Arial"/>
                  </a:rPr>
                  <a:t>minification</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e il comportamento della texture quando supera il range </a:t>
                </a:r>
                <a:r>
                  <a:rPr kumimoji="0" lang="it-IT" sz="1100" b="0" i="0" u="none" strike="noStrike" kern="0" cap="none" spc="0" normalizeH="0" baseline="0" noProof="0">
                    <a:ln>
                      <a:noFill/>
                    </a:ln>
                    <a:solidFill>
                      <a:schemeClr val="tx1"/>
                    </a:solidFill>
                    <a:effectLst/>
                    <a:uLnTx/>
                    <a:uFillTx/>
                    <a:latin typeface="Cambria Math" panose="02040503050406030204" pitchFamily="18" charset="0"/>
                    <a:ea typeface="SF Pro Display" pitchFamily="2" charset="0"/>
                    <a:cs typeface="SF Pro Display" pitchFamily="2" charset="0"/>
                    <a:sym typeface="Arial"/>
                  </a:rPr>
                  <a:t>[0,1]</a:t>
                </a:r>
                <a:r>
                  <a:rPr lang="it-IT" sz="1100" dirty="0">
                    <a:solidFill>
                      <a:schemeClr val="tx1"/>
                    </a:solidFill>
                    <a:latin typeface="SF Pro Display" pitchFamily="2" charset="0"/>
                    <a:ea typeface="SF Pro Display" pitchFamily="2" charset="0"/>
                    <a:cs typeface="SF Pro Display" pitchFamily="2" charset="0"/>
                  </a:rPr>
                  <a:t> - in questo caso </a:t>
                </a:r>
                <a:r>
                  <a:rPr kumimoji="0" lang="it-IT" sz="1100" b="0" i="0" u="none" strike="noStrike" kern="0" cap="none" spc="0" normalizeH="0" baseline="0" noProof="0" dirty="0">
                    <a:ln>
                      <a:noFill/>
                    </a:ln>
                    <a:solidFill>
                      <a:schemeClr val="tx1"/>
                    </a:solidFill>
                    <a:effectLst/>
                    <a:uLnTx/>
                    <a:uFillTx/>
                    <a:latin typeface="SF Mono" panose="020B0009000002000000" pitchFamily="49" charset="0"/>
                    <a:cs typeface="SF Mono" panose="020B0009000002000000" pitchFamily="49" charset="0"/>
                    <a:sym typeface="Arial"/>
                  </a:rPr>
                  <a:t>GL_CLAMP_TO_EDGE</a:t>
                </a:r>
                <a:r>
                  <a:rPr kumimoji="0" lang="it-IT" sz="1100" b="0" i="0" u="none" strike="noStrike" kern="0" cap="none" spc="0" normalizeH="0" baseline="0" noProof="0" dirty="0">
                    <a:ln>
                      <a:noFill/>
                    </a:ln>
                    <a:solidFill>
                      <a:schemeClr val="tx1"/>
                    </a:solidFill>
                    <a:effectLst/>
                    <a:uLnTx/>
                    <a:uFillTx/>
                    <a:latin typeface="SF Pro Display" pitchFamily="2" charset="0"/>
                    <a:ea typeface="SF Pro Display" pitchFamily="2" charset="0"/>
                    <a:cs typeface="SF Pro Display" pitchFamily="2" charset="0"/>
                    <a:sym typeface="Arial"/>
                  </a:rPr>
                  <a:t> significa che si ripete solo l'ultimo pixel).</a:t>
                </a:r>
                <a:endParaRPr lang="it-IT" sz="1100" dirty="0">
                  <a:solidFill>
                    <a:schemeClr val="tx1"/>
                  </a:solidFill>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1028847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Dividiamo la discussione in queste 8 sezioni: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Si inizia con una breve introduzione al problema nella sezione (1).</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Prima di parlare</a:t>
            </a:r>
            <a:r>
              <a:rPr lang="it-IT" dirty="0">
                <a:latin typeface="SF Pro Display" pitchFamily="2" charset="0"/>
                <a:ea typeface="SF Pro Display" pitchFamily="2" charset="0"/>
                <a:cs typeface="SF Pro Display" pitchFamily="2" charset="0"/>
              </a:rPr>
              <a:t> dell'algoritmo vero e proprio nella sezione (3), andiamo a introdurre nella sezione (2) i concetti di riferimento per una miglior comprensione dell'intera presentazione.</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Quindi, nelle sezioni (4), (5) e (6) trattiamo nel dettaglio l'implementazione della demo in OpenGL e i comandi adoperati per la realizzazione dello shadow mapping.</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Infine, nella sezione (7) una breve carrellata delle criticità di questa tecnica e nella sezione (8) un riassunto sugli esiti e sui possibili spunti di ricerca.</a:t>
            </a:r>
          </a:p>
          <a:p>
            <a:pPr marL="285750" indent="-285750">
              <a:buFont typeface="Arial" panose="020B0604020202020204" pitchFamily="34" charset="0"/>
              <a:buChar char="•"/>
            </a:pPr>
            <a:endParaRPr lang="it-IT" sz="1400" dirty="0">
              <a:latin typeface="SF Pro Display" pitchFamily="2" charset="0"/>
              <a:ea typeface="SF Pro Display" pitchFamily="2" charset="0"/>
              <a:cs typeface="SF Pro Display"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Riprendiamo velocemente lo schema per l'implementazione della trasformazione lineare. Come visto prima, la realizzazione delle ombre tramite la tecnica dello shadow mapping ha bisogno di quattro matrici.</a:t>
            </a: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cameraProjectionMatrix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cameraViewMatrix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lightProjectionMatrix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342900" lvl="0" indent="-342900" algn="l" rtl="0">
              <a:spcBef>
                <a:spcPts val="0"/>
              </a:spcBef>
              <a:spcAft>
                <a:spcPts val="0"/>
              </a:spcAft>
              <a:buFont typeface="+mj-lt"/>
              <a:buAutoNum type="arabicPeriod"/>
            </a:pP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lightViewMatrix</a:t>
            </a:r>
            <a:endParaRPr kumimoji="0" lang="it-IT" b="0" i="1" u="none" strike="noStrike" kern="0" cap="none" spc="0" normalizeH="0" baseline="0" noProof="0" dirty="0">
              <a:ln>
                <a:noFill/>
              </a:ln>
              <a:solidFill>
                <a:srgbClr val="000000"/>
              </a:solidFill>
              <a:effectLst/>
              <a:uLnTx/>
              <a:uFillTx/>
              <a:latin typeface="SF Mono" panose="020B0009000002000000" pitchFamily="49" charset="0"/>
              <a:cs typeface="SF Mono" panose="020B0009000002000000" pitchFamily="49" charset="0"/>
              <a:sym typeface="Arial"/>
            </a:endParaRPr>
          </a:p>
          <a:p>
            <a:pPr marL="0" lvl="0" indent="0" algn="l" rtl="0">
              <a:spcBef>
                <a:spcPts val="0"/>
              </a:spcBef>
              <a:spcAft>
                <a:spcPts val="0"/>
              </a:spcAft>
              <a:buFont typeface="+mj-lt"/>
              <a:buNone/>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Font typeface="+mj-lt"/>
              <a:buNone/>
            </a:pPr>
            <a:r>
              <a:rPr lang="it-IT" dirty="0">
                <a:latin typeface="SF Pro Display" pitchFamily="2" charset="0"/>
                <a:ea typeface="SF Pro Display" pitchFamily="2" charset="0"/>
                <a:cs typeface="SF Pro Display" pitchFamily="2" charset="0"/>
              </a:rPr>
              <a:t>Le matrici con denominazione "</a:t>
            </a:r>
            <a:r>
              <a:rPr lang="it-IT" dirty="0" err="1">
                <a:latin typeface="SF Pro Display" pitchFamily="2" charset="0"/>
                <a:ea typeface="SF Pro Display" pitchFamily="2" charset="0"/>
                <a:cs typeface="SF Pro Display" pitchFamily="2" charset="0"/>
              </a:rPr>
              <a:t>projection</a:t>
            </a:r>
            <a:r>
              <a:rPr lang="it-IT" dirty="0">
                <a:latin typeface="SF Pro Display" pitchFamily="2" charset="0"/>
                <a:ea typeface="SF Pro Display" pitchFamily="2" charset="0"/>
                <a:cs typeface="SF Pro Display" pitchFamily="2" charset="0"/>
              </a:rPr>
              <a:t>" si riferiscono alle matrici di proiezione, utilizzate per inizializzare le trasformazioni di visualizzazione (es. proiezione prospettica, ortografica, …). Invece, le matrici con denominazione "</a:t>
            </a:r>
            <a:r>
              <a:rPr lang="it-IT" dirty="0" err="1">
                <a:latin typeface="SF Pro Display" pitchFamily="2" charset="0"/>
                <a:ea typeface="SF Pro Display" pitchFamily="2" charset="0"/>
                <a:cs typeface="SF Pro Display" pitchFamily="2" charset="0"/>
              </a:rPr>
              <a:t>view</a:t>
            </a:r>
            <a:r>
              <a:rPr lang="it-IT" dirty="0">
                <a:latin typeface="SF Pro Display" pitchFamily="2" charset="0"/>
                <a:ea typeface="SF Pro Display" pitchFamily="2" charset="0"/>
                <a:cs typeface="SF Pro Display" pitchFamily="2" charset="0"/>
              </a:rPr>
              <a:t>" si riferiscono alle matrici di modellazione, utilizzate per inizializzare le trasformazioni di modellazione (es. </a:t>
            </a:r>
            <a:r>
              <a:rPr lang="it-IT" dirty="0" err="1">
                <a:latin typeface="SF Pro Display" pitchFamily="2" charset="0"/>
                <a:ea typeface="SF Pro Display" pitchFamily="2" charset="0"/>
                <a:cs typeface="SF Pro Display" pitchFamily="2" charset="0"/>
              </a:rPr>
              <a:t>redraw</a:t>
            </a:r>
            <a:r>
              <a:rPr lang="it-IT" dirty="0">
                <a:latin typeface="SF Pro Display" pitchFamily="2" charset="0"/>
                <a:ea typeface="SF Pro Display" pitchFamily="2" charset="0"/>
                <a:cs typeface="SF Pro Display" pitchFamily="2" charset="0"/>
              </a:rPr>
              <a:t> della scena con rotate, scale, </a:t>
            </a:r>
            <a:r>
              <a:rPr lang="it-IT" dirty="0" err="1">
                <a:latin typeface="SF Pro Display" pitchFamily="2" charset="0"/>
                <a:ea typeface="SF Pro Display" pitchFamily="2" charset="0"/>
                <a:cs typeface="SF Pro Display" pitchFamily="2" charset="0"/>
              </a:rPr>
              <a:t>translate</a:t>
            </a:r>
            <a:r>
              <a:rPr lang="it-IT" dirty="0">
                <a:latin typeface="SF Pro Display" pitchFamily="2" charset="0"/>
                <a:ea typeface="SF Pro Display" pitchFamily="2" charset="0"/>
                <a:cs typeface="SF Pro Display" pitchFamily="2" charset="0"/>
              </a:rPr>
              <a:t>, …).</a:t>
            </a:r>
          </a:p>
          <a:p>
            <a:pPr marL="0" lvl="0" indent="0" algn="l" rtl="0">
              <a:spcBef>
                <a:spcPts val="0"/>
              </a:spcBef>
              <a:spcAft>
                <a:spcPts val="0"/>
              </a:spcAft>
              <a:buFont typeface="+mj-lt"/>
              <a:buNone/>
            </a:pPr>
            <a:endParaRPr lang="it-IT"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Ognuna di queste è inizializzata tramite i seguenti comandi.</a:t>
            </a:r>
          </a:p>
        </p:txBody>
      </p:sp>
    </p:spTree>
    <p:extLst>
      <p:ext uri="{BB962C8B-B14F-4D97-AF65-F5344CB8AC3E}">
        <p14:creationId xmlns:p14="http://schemas.microsoft.com/office/powerpoint/2010/main" val="3653171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dirty="0" err="1">
                <a:latin typeface="SF Mono" panose="020B0009000002000000" pitchFamily="49" charset="0"/>
                <a:cs typeface="SF Mono" panose="020B0009000002000000" pitchFamily="49" charset="0"/>
              </a:rPr>
              <a:t>gluPerspective</a:t>
            </a:r>
            <a:r>
              <a:rPr lang="it-IT" sz="1400" dirty="0">
                <a:latin typeface="SF Mono" panose="020B0009000002000000" pitchFamily="49"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 per specificare e ottenere una proiezione prospettica in un volume di vista in cui il piano di proiezione è dato dal rapporto delle dimensioni del viewport, mentre i valori di </a:t>
            </a:r>
            <a:r>
              <a:rPr lang="it-IT" sz="1400" dirty="0" err="1">
                <a:latin typeface="SF Mono" panose="020B0009000002000000" pitchFamily="49" charset="0"/>
                <a:ea typeface="SF Pro Display" pitchFamily="2" charset="0"/>
                <a:cs typeface="SF Mono" panose="020B0009000002000000" pitchFamily="49" charset="0"/>
              </a:rPr>
              <a:t>nearClip</a:t>
            </a:r>
            <a:r>
              <a:rPr lang="it-IT" sz="1400" dirty="0">
                <a:latin typeface="SF Pro Display" pitchFamily="2" charset="0"/>
                <a:ea typeface="SF Pro Display" pitchFamily="2" charset="0"/>
                <a:cs typeface="SF Pro Display" pitchFamily="2" charset="0"/>
              </a:rPr>
              <a:t> e </a:t>
            </a:r>
            <a:r>
              <a:rPr lang="it-IT" sz="1400" dirty="0" err="1">
                <a:latin typeface="SF Mono" panose="020B0009000002000000" pitchFamily="49" charset="0"/>
                <a:ea typeface="SF Pro Display" pitchFamily="2" charset="0"/>
                <a:cs typeface="SF Mono" panose="020B0009000002000000" pitchFamily="49" charset="0"/>
              </a:rPr>
              <a:t>farClip</a:t>
            </a:r>
            <a:r>
              <a:rPr lang="it-IT" sz="1400" dirty="0">
                <a:latin typeface="SF Pro Display" pitchFamily="2" charset="0"/>
                <a:ea typeface="SF Pro Display" pitchFamily="2" charset="0"/>
                <a:cs typeface="SF Pro Display" pitchFamily="2" charset="0"/>
              </a:rPr>
              <a:t> sono rispettivamente </a:t>
            </a:r>
            <a:r>
              <a:rPr lang="it-IT" sz="1400" dirty="0">
                <a:latin typeface="SF Mono" panose="020B0009000002000000" pitchFamily="49" charset="0"/>
                <a:ea typeface="SF Pro Display" pitchFamily="2" charset="0"/>
                <a:cs typeface="SF Mono" panose="020B0009000002000000" pitchFamily="49" charset="0"/>
              </a:rPr>
              <a:t>1.0f</a:t>
            </a:r>
            <a:r>
              <a:rPr lang="it-IT" sz="1400" dirty="0">
                <a:latin typeface="SF Pro Display" pitchFamily="2" charset="0"/>
                <a:ea typeface="SF Pro Display" pitchFamily="2" charset="0"/>
                <a:cs typeface="SF Pro Display" pitchFamily="2" charset="0"/>
              </a:rPr>
              <a:t> e </a:t>
            </a:r>
            <a:r>
              <a:rPr lang="it-IT" sz="1400" dirty="0">
                <a:latin typeface="SF Mono" panose="020B0009000002000000" pitchFamily="49" charset="0"/>
                <a:ea typeface="SF Pro Display" pitchFamily="2" charset="0"/>
                <a:cs typeface="SF Mono" panose="020B0009000002000000" pitchFamily="49" charset="0"/>
              </a:rPr>
              <a:t>100.0f</a:t>
            </a:r>
          </a:p>
          <a:p>
            <a:pPr marL="285750" lvl="0" indent="-285750" algn="l" rtl="0">
              <a:spcBef>
                <a:spcPts val="0"/>
              </a:spcBef>
              <a:spcAft>
                <a:spcPts val="0"/>
              </a:spcAft>
              <a:buFont typeface="Arial" panose="020B0604020202020204" pitchFamily="34" charset="0"/>
              <a:buChar char="•"/>
            </a:pPr>
            <a:r>
              <a:rPr lang="it-IT" sz="1400" dirty="0" err="1">
                <a:latin typeface="SF Mono" panose="020B0009000002000000" pitchFamily="49" charset="0"/>
                <a:cs typeface="SF Mono" panose="020B0009000002000000" pitchFamily="49" charset="0"/>
              </a:rPr>
              <a:t>glGetFloatv</a:t>
            </a:r>
            <a:r>
              <a:rPr lang="it-IT" sz="1400" dirty="0">
                <a:latin typeface="SF Mono" panose="020B0009000002000000" pitchFamily="49"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 per aggiornare i valori della matrice selezionata.</a:t>
            </a:r>
            <a:endParaRPr lang="it-IT"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30097094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dirty="0">
                    <a:solidFill>
                      <a:srgbClr val="000000"/>
                    </a:solidFill>
                    <a:latin typeface="SF Mono" panose="020B0009000002000000" pitchFamily="49" charset="0"/>
                    <a:cs typeface="SF Mono" panose="020B0009000002000000" pitchFamily="49" charset="0"/>
                  </a:rPr>
                  <a:t>gluLookAt()</a:t>
                </a:r>
                <a:r>
                  <a:rPr lang="it-IT" dirty="0">
                    <a:solidFill>
                      <a:srgbClr val="000000"/>
                    </a:solidFill>
                    <a:latin typeface="SF Pro Display" pitchFamily="2" charset="0"/>
                    <a:ea typeface="SF Pro Display" pitchFamily="2" charset="0"/>
                    <a:cs typeface="SF Pro Display" pitchFamily="2" charset="0"/>
                  </a:rPr>
                  <a:t> per costruire una nuova matrice di visualizzazione a partire da un punto di vista. In questo caso, le coordinate dell'</a:t>
                </a:r>
                <a:r>
                  <a:rPr lang="it-IT" dirty="0" err="1">
                    <a:solidFill>
                      <a:srgbClr val="000000"/>
                    </a:solidFill>
                    <a:latin typeface="SF Pro Display" pitchFamily="2" charset="0"/>
                    <a:ea typeface="SF Pro Display" pitchFamily="2" charset="0"/>
                    <a:cs typeface="SF Pro Display" pitchFamily="2" charset="0"/>
                  </a:rPr>
                  <a:t>eyepoint</a:t>
                </a:r>
                <a:r>
                  <a:rPr lang="it-IT" dirty="0">
                    <a:solidFill>
                      <a:srgbClr val="000000"/>
                    </a:solidFill>
                    <a:latin typeface="SF Pro Display" pitchFamily="2" charset="0"/>
                    <a:ea typeface="SF Pro Display" pitchFamily="2" charset="0"/>
                    <a:cs typeface="SF Pro Display" pitchFamily="2" charset="0"/>
                  </a:rPr>
                  <a:t> sono diverse per ogni scena e sono memorizzate nella matrice </a:t>
                </a:r>
                <a14:m>
                  <m:oMath xmlns:m="http://schemas.openxmlformats.org/officeDocument/2006/math">
                    <m:r>
                      <a:rPr lang="it-IT" i="1" dirty="0" smtClean="0">
                        <a:solidFill>
                          <a:srgbClr val="000000"/>
                        </a:solidFill>
                        <a:latin typeface="Cambria Math" panose="02040503050406030204" pitchFamily="18" charset="0"/>
                        <a:ea typeface="SF Pro Display" pitchFamily="2" charset="0"/>
                        <a:cs typeface="SF Pro Display" pitchFamily="2" charset="0"/>
                      </a:rPr>
                      <m:t>3</m:t>
                    </m:r>
                    <m:r>
                      <a:rPr lang="it-IT" i="1" dirty="0" smtClean="0">
                        <a:solidFill>
                          <a:srgbClr val="000000"/>
                        </a:solidFill>
                        <a:latin typeface="Cambria Math" panose="02040503050406030204" pitchFamily="18" charset="0"/>
                        <a:ea typeface="SF Pro Display" pitchFamily="2" charset="0"/>
                        <a:cs typeface="SF Pro Display" pitchFamily="2" charset="0"/>
                      </a:rPr>
                      <m:t>𝑥</m:t>
                    </m:r>
                    <m:r>
                      <a:rPr lang="it-IT" i="1" dirty="0" smtClean="0">
                        <a:solidFill>
                          <a:srgbClr val="000000"/>
                        </a:solidFill>
                        <a:latin typeface="Cambria Math" panose="02040503050406030204" pitchFamily="18" charset="0"/>
                        <a:ea typeface="SF Pro Display" pitchFamily="2" charset="0"/>
                        <a:cs typeface="SF Pro Display" pitchFamily="2" charset="0"/>
                      </a:rPr>
                      <m:t>3</m:t>
                    </m:r>
                  </m:oMath>
                </a14:m>
                <a:r>
                  <a:rPr lang="it-IT" dirty="0">
                    <a:solidFill>
                      <a:srgbClr val="000000"/>
                    </a:solidFill>
                    <a:latin typeface="SF Pro Display" pitchFamily="2" charset="0"/>
                    <a:ea typeface="SF Pro Display" pitchFamily="2" charset="0"/>
                    <a:cs typeface="SF Pro Display" pitchFamily="2" charset="0"/>
                  </a:rPr>
                  <a:t> </a:t>
                </a:r>
                <a:r>
                  <a:rPr lang="it-IT" dirty="0" err="1">
                    <a:solidFill>
                      <a:srgbClr val="000000"/>
                    </a:solidFill>
                    <a:latin typeface="SF Mono" panose="020B0009000002000000" pitchFamily="49" charset="0"/>
                    <a:ea typeface="SF Pro Display" pitchFamily="2" charset="0"/>
                    <a:cs typeface="SF Mono" panose="020B0009000002000000" pitchFamily="49" charset="0"/>
                  </a:rPr>
                  <a:t>cameraPositions</a:t>
                </a:r>
                <a:r>
                  <a:rPr lang="it-IT" dirty="0">
                    <a:solidFill>
                      <a:srgbClr val="000000"/>
                    </a:solidFill>
                    <a:latin typeface="SF Pro Display" pitchFamily="2" charset="0"/>
                    <a:ea typeface="SF Pro Display" pitchFamily="2" charset="0"/>
                    <a:cs typeface="SF Pro Display" pitchFamily="2" charset="0"/>
                  </a:rPr>
                  <a:t>.</a:t>
                </a:r>
              </a:p>
            </p:txBody>
          </p:sp>
        </mc:Choice>
        <mc:Fallback xmlns="">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dirty="0">
                    <a:solidFill>
                      <a:srgbClr val="000000"/>
                    </a:solidFill>
                    <a:latin typeface="SF Mono" panose="020B0009000002000000" pitchFamily="49" charset="0"/>
                    <a:cs typeface="SF Mono" panose="020B0009000002000000" pitchFamily="49" charset="0"/>
                  </a:rPr>
                  <a:t>gluLookAt()</a:t>
                </a:r>
                <a:r>
                  <a:rPr lang="it-IT" dirty="0">
                    <a:solidFill>
                      <a:srgbClr val="000000"/>
                    </a:solidFill>
                    <a:latin typeface="SF Pro Display" pitchFamily="2" charset="0"/>
                    <a:ea typeface="SF Pro Display" pitchFamily="2" charset="0"/>
                    <a:cs typeface="SF Pro Display" pitchFamily="2" charset="0"/>
                  </a:rPr>
                  <a:t> per costruire una nuova matrice di visualizzazione a partire da un punto di vista. In questo caso, le coordinate dell'</a:t>
                </a:r>
                <a:r>
                  <a:rPr lang="it-IT" dirty="0" err="1">
                    <a:solidFill>
                      <a:srgbClr val="000000"/>
                    </a:solidFill>
                    <a:latin typeface="SF Pro Display" pitchFamily="2" charset="0"/>
                    <a:ea typeface="SF Pro Display" pitchFamily="2" charset="0"/>
                    <a:cs typeface="SF Pro Display" pitchFamily="2" charset="0"/>
                  </a:rPr>
                  <a:t>eyepoint</a:t>
                </a:r>
                <a:r>
                  <a:rPr lang="it-IT" dirty="0">
                    <a:solidFill>
                      <a:srgbClr val="000000"/>
                    </a:solidFill>
                    <a:latin typeface="SF Pro Display" pitchFamily="2" charset="0"/>
                    <a:ea typeface="SF Pro Display" pitchFamily="2" charset="0"/>
                    <a:cs typeface="SF Pro Display" pitchFamily="2" charset="0"/>
                  </a:rPr>
                  <a:t> sono diverse per ogni scena e sono memorizzate nella matrice </a:t>
                </a:r>
                <a:r>
                  <a:rPr lang="it-IT" i="0" dirty="0">
                    <a:solidFill>
                      <a:srgbClr val="000000"/>
                    </a:solidFill>
                    <a:latin typeface="Cambria Math" panose="02040503050406030204" pitchFamily="18" charset="0"/>
                    <a:ea typeface="SF Pro Display" pitchFamily="2" charset="0"/>
                    <a:cs typeface="SF Pro Display" pitchFamily="2" charset="0"/>
                  </a:rPr>
                  <a:t>3𝑥3</a:t>
                </a:r>
                <a:r>
                  <a:rPr lang="it-IT" dirty="0">
                    <a:solidFill>
                      <a:srgbClr val="000000"/>
                    </a:solidFill>
                    <a:latin typeface="SF Pro Display" pitchFamily="2" charset="0"/>
                    <a:ea typeface="SF Pro Display" pitchFamily="2" charset="0"/>
                    <a:cs typeface="SF Pro Display" pitchFamily="2" charset="0"/>
                  </a:rPr>
                  <a:t> </a:t>
                </a:r>
                <a:r>
                  <a:rPr lang="it-IT" dirty="0" err="1">
                    <a:solidFill>
                      <a:srgbClr val="000000"/>
                    </a:solidFill>
                    <a:latin typeface="SF Mono" panose="020B0009000002000000" pitchFamily="49" charset="0"/>
                    <a:ea typeface="SF Pro Display" pitchFamily="2" charset="0"/>
                    <a:cs typeface="SF Mono" panose="020B0009000002000000" pitchFamily="49" charset="0"/>
                  </a:rPr>
                  <a:t>cameraPositions</a:t>
                </a:r>
                <a:r>
                  <a:rPr lang="it-IT" dirty="0">
                    <a:solidFill>
                      <a:srgbClr val="000000"/>
                    </a:solidFill>
                    <a:latin typeface="SF Pro Display" pitchFamily="2" charset="0"/>
                    <a:ea typeface="SF Pro Display" pitchFamily="2" charset="0"/>
                    <a:cs typeface="SF Pro Display" pitchFamily="2" charset="0"/>
                  </a:rPr>
                  <a:t>.</a:t>
                </a:r>
              </a:p>
            </p:txBody>
          </p:sp>
        </mc:Fallback>
      </mc:AlternateContent>
    </p:spTree>
    <p:extLst>
      <p:ext uri="{BB962C8B-B14F-4D97-AF65-F5344CB8AC3E}">
        <p14:creationId xmlns:p14="http://schemas.microsoft.com/office/powerpoint/2010/main" val="2215326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Note.</a:t>
            </a:r>
          </a:p>
        </p:txBody>
      </p:sp>
    </p:spTree>
    <p:extLst>
      <p:ext uri="{BB962C8B-B14F-4D97-AF65-F5344CB8AC3E}">
        <p14:creationId xmlns:p14="http://schemas.microsoft.com/office/powerpoint/2010/main" val="9472297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B283ED44-D9B3-680A-7843-A58A80FB830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4A573E-73FA-51D3-C18F-53AE089CE4B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6D66DC28-ED23-013C-C7C0-E7E50B6023F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Utilizza la stessa posizione della fonte luminosa per tutte le 3 scene.</a:t>
            </a:r>
          </a:p>
        </p:txBody>
      </p:sp>
    </p:spTree>
    <p:extLst>
      <p:ext uri="{BB962C8B-B14F-4D97-AF65-F5344CB8AC3E}">
        <p14:creationId xmlns:p14="http://schemas.microsoft.com/office/powerpoint/2010/main" val="65020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b="0" i="0" dirty="0">
                <a:solidFill>
                  <a:srgbClr val="000000"/>
                </a:solidFill>
                <a:effectLst/>
                <a:latin typeface="SF Pro Display" pitchFamily="2" charset="0"/>
                <a:ea typeface="SF Pro Display" pitchFamily="2" charset="0"/>
                <a:cs typeface="SF Pro Display" pitchFamily="2" charset="0"/>
              </a:rPr>
              <a:t>Per il primo passaggio, si inizia con la generazione della shadow map.</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Resettiamo il color buffer ed il depth buffer.</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Aggiorniamo le matrici di proiezione e visualizzazione con la </a:t>
            </a:r>
            <a:r>
              <a:rPr lang="it-IT" sz="1400" dirty="0" err="1">
                <a:solidFill>
                  <a:srgbClr val="000000"/>
                </a:solidFill>
                <a:latin typeface="SF Mono" panose="020B0009000002000000" pitchFamily="49" charset="0"/>
                <a:cs typeface="SF Mono" panose="020B0009000002000000" pitchFamily="49" charset="0"/>
              </a:rPr>
              <a:t>lightProjectionMatrix</a:t>
            </a:r>
            <a:r>
              <a:rPr lang="it-IT" b="0" i="0" dirty="0">
                <a:solidFill>
                  <a:srgbClr val="000000"/>
                </a:solidFill>
                <a:effectLst/>
                <a:latin typeface="SF Pro Display" pitchFamily="2" charset="0"/>
                <a:ea typeface="SF Pro Display" pitchFamily="2" charset="0"/>
                <a:cs typeface="SF Pro Display" pitchFamily="2" charset="0"/>
              </a:rPr>
              <a:t> e </a:t>
            </a:r>
            <a:r>
              <a:rPr lang="it-IT" sz="1400" dirty="0" err="1">
                <a:solidFill>
                  <a:srgbClr val="000000"/>
                </a:solidFill>
                <a:latin typeface="SF Mono" panose="020B0009000002000000" pitchFamily="49" charset="0"/>
                <a:cs typeface="SF Mono" panose="020B0009000002000000" pitchFamily="49" charset="0"/>
              </a:rPr>
              <a:t>lightViewMatrix</a:t>
            </a:r>
            <a:r>
              <a:rPr lang="it-IT" b="0" i="0" dirty="0">
                <a:solidFill>
                  <a:srgbClr val="000000"/>
                </a:solidFill>
                <a:effectLst/>
                <a:latin typeface="SF Pro Display" pitchFamily="2" charset="0"/>
                <a:ea typeface="SF Pro Display" pitchFamily="2" charset="0"/>
                <a:cs typeface="SF Pro Display" pitchFamily="2" charset="0"/>
              </a:rPr>
              <a:t>, rispettivamente.</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Ridimensioniamo il viewport in modo tale che abbia la stessa dimensione della shadow map.</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Con il comando </a:t>
            </a:r>
            <a:r>
              <a:rPr lang="it-IT" sz="1400" dirty="0" err="1">
                <a:solidFill>
                  <a:srgbClr val="000000"/>
                </a:solidFill>
                <a:latin typeface="SF Mono" panose="020B0009000002000000" pitchFamily="49" charset="0"/>
                <a:cs typeface="SF Mono" panose="020B0009000002000000" pitchFamily="49" charset="0"/>
              </a:rPr>
              <a:t>glCullFace</a:t>
            </a:r>
            <a:r>
              <a:rPr lang="it-IT" sz="1400" dirty="0">
                <a:solidFill>
                  <a:srgbClr val="000000"/>
                </a:solidFill>
                <a:latin typeface="SF Mono" panose="020B0009000002000000" pitchFamily="49"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 scegliamo di disegnare solo le facce anteriori, in modo che solo quelle posteriori siano memorizzate nella shadow map.</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Dopo aver disegnato la scena con la procedura </a:t>
            </a:r>
            <a:r>
              <a:rPr lang="it-IT" sz="1400" dirty="0" err="1">
                <a:solidFill>
                  <a:srgbClr val="000000"/>
                </a:solidFill>
                <a:latin typeface="SF Mono" panose="020B0009000002000000" pitchFamily="49" charset="0"/>
                <a:cs typeface="SF Mono" panose="020B0009000002000000" pitchFamily="49" charset="0"/>
              </a:rPr>
              <a:t>DrawScene</a:t>
            </a:r>
            <a:r>
              <a:rPr lang="it-IT" sz="1400" dirty="0">
                <a:solidFill>
                  <a:srgbClr val="000000"/>
                </a:solidFill>
                <a:latin typeface="SF Mono" panose="020B0009000002000000" pitchFamily="49"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 associamo la texture </a:t>
            </a:r>
            <a:r>
              <a:rPr lang="it-IT" sz="1400" dirty="0">
                <a:solidFill>
                  <a:srgbClr val="000000"/>
                </a:solidFill>
                <a:latin typeface="SF Mono" panose="020B0009000002000000" pitchFamily="49" charset="0"/>
                <a:cs typeface="SF Mono" panose="020B0009000002000000" pitchFamily="49" charset="0"/>
              </a:rPr>
              <a:t>GL_TEXTURE_2D</a:t>
            </a:r>
            <a:r>
              <a:rPr lang="it-IT" b="0" i="0" dirty="0">
                <a:solidFill>
                  <a:srgbClr val="000000"/>
                </a:solidFill>
                <a:effectLst/>
                <a:latin typeface="SF Pro Display" pitchFamily="2" charset="0"/>
                <a:ea typeface="SF Pro Display" pitchFamily="2" charset="0"/>
                <a:cs typeface="SF Pro Display" pitchFamily="2" charset="0"/>
              </a:rPr>
              <a:t> al nostro identificativo e copiamo i valori del depth buffer nella texture selezionata con il comando </a:t>
            </a:r>
            <a:r>
              <a:rPr lang="it-IT" sz="1400" dirty="0">
                <a:solidFill>
                  <a:srgbClr val="000000"/>
                </a:solidFill>
                <a:latin typeface="SF Mono" panose="020B0009000002000000" pitchFamily="49" charset="0"/>
                <a:cs typeface="SF Mono" panose="020B0009000002000000" pitchFamily="49" charset="0"/>
              </a:rPr>
              <a:t>glCopyTexImage2D()</a:t>
            </a:r>
            <a:r>
              <a:rPr lang="it-IT" sz="1400" b="0" i="0" dirty="0">
                <a:solidFill>
                  <a:srgbClr val="000000"/>
                </a:solidFill>
                <a:effectLst/>
                <a:latin typeface="SF Pro Display" pitchFamily="2" charset="0"/>
                <a:ea typeface="SF Pro Display" pitchFamily="2" charset="0"/>
                <a:cs typeface="SF Pro Display" pitchFamily="2" charset="0"/>
              </a:rPr>
              <a:t>, utilizzando sempre come "</a:t>
            </a:r>
            <a:r>
              <a:rPr lang="it-IT" sz="1400" b="0" i="0" dirty="0" err="1">
                <a:solidFill>
                  <a:srgbClr val="000000"/>
                </a:solidFill>
                <a:effectLst/>
                <a:latin typeface="SF Pro Display" pitchFamily="2" charset="0"/>
                <a:ea typeface="SF Pro Display" pitchFamily="2" charset="0"/>
                <a:cs typeface="SF Pro Display" pitchFamily="2" charset="0"/>
              </a:rPr>
              <a:t>internalFormat</a:t>
            </a:r>
            <a:r>
              <a:rPr lang="it-IT" sz="1400" b="0" i="0" dirty="0">
                <a:solidFill>
                  <a:srgbClr val="000000"/>
                </a:solidFill>
                <a:effectLst/>
                <a:latin typeface="SF Pro Display" pitchFamily="2" charset="0"/>
                <a:ea typeface="SF Pro Display" pitchFamily="2" charset="0"/>
                <a:cs typeface="SF Pro Display" pitchFamily="2" charset="0"/>
              </a:rPr>
              <a:t>" la costante GL_DEPTH_COMPONENT.</a:t>
            </a:r>
            <a:endParaRPr lang="it-IT" b="0" i="0" dirty="0">
              <a:solidFill>
                <a:srgbClr val="000000"/>
              </a:solidFill>
              <a:effectLst/>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32193302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39927833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Per il secondo passaggio, invece, disegniamo la scena dal punto di vista della camera utilizzando una luce che dia l'effetto finale delle zone ombreggiate.</a:t>
            </a:r>
          </a:p>
          <a:p>
            <a:pPr marL="285750" indent="-285750">
              <a:buFont typeface="Arial" panose="020B0604020202020204" pitchFamily="34" charset="0"/>
              <a:buChar char="•"/>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Per iniziare, resettiamo</a:t>
            </a:r>
            <a:r>
              <a:rPr lang="it-IT" b="0" i="0" dirty="0">
                <a:solidFill>
                  <a:srgbClr val="000000"/>
                </a:solidFill>
                <a:effectLst/>
                <a:latin typeface="SF Pro Display" pitchFamily="2" charset="0"/>
                <a:ea typeface="SF Pro Display" pitchFamily="2" charset="0"/>
                <a:cs typeface="SF Pro Display" pitchFamily="2" charset="0"/>
              </a:rPr>
              <a:t> solo il depth buffer, visto che quello del colore non è stato ancora modificato.</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Aggiorniamo le matrici di proiezione e visualizzazione utilizzando quelle della camera.</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Ridimensioniamo il viewport in modo tale che abbia la stessa dimensione della finestra.</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Specifichiamo i parametri per la luce (colore, specularità, posizione) e disegniamo la scena.</a:t>
            </a:r>
            <a:endParaRPr lang="it-IT" b="0" i="0"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9130532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13361460-A2DC-8C2F-C21E-D48BFDEF097A}"/>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AE7B496A-69C1-D308-5637-2C32E1E22C6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B3E3D78B-D49F-8D7C-4648-0D736FD5FD0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Note.</a:t>
            </a:r>
          </a:p>
        </p:txBody>
      </p:sp>
    </p:spTree>
    <p:extLst>
      <p:ext uri="{BB962C8B-B14F-4D97-AF65-F5344CB8AC3E}">
        <p14:creationId xmlns:p14="http://schemas.microsoft.com/office/powerpoint/2010/main" val="1668392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A8ECDCA5-9D76-79B1-F981-5CFB43D103C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CC498F-A742-9399-F44C-352100629E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Note.</a:t>
                </a:r>
              </a:p>
            </p:txBody>
          </p:sp>
        </mc:Choice>
        <mc:Fallback xmlns="">
          <p:sp>
            <p:nvSpPr>
              <p:cNvPr id="453" name="Google Shape;453;g14072739ea5_12_0:notes">
                <a:extLst>
                  <a:ext uri="{FF2B5EF4-FFF2-40B4-BE49-F238E27FC236}">
                    <a16:creationId xmlns:a16="http://schemas.microsoft.com/office/drawing/2014/main" id="{AE12821B-7658-DB7C-C496-7C1122508A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Per capire come sviluppare uno stimatore di posizione, rivediamo brevemente la dinamica del problema.</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Prendiamo come riferimento uno scenario bidimensionale con </a:t>
                </a:r>
                <a:r>
                  <a:rPr lang="it-IT" sz="1400" i="0" dirty="0">
                    <a:latin typeface="Cambria Math" panose="02040503050406030204" pitchFamily="18" charset="0"/>
                    <a:ea typeface="SF Pro Display" pitchFamily="2" charset="0"/>
                    <a:cs typeface="SF Pro Display" pitchFamily="2" charset="0"/>
                  </a:rPr>
                  <a:t>𝑁</a:t>
                </a:r>
                <a:r>
                  <a:rPr lang="it-IT" sz="1400" dirty="0">
                    <a:latin typeface="SF Pro Display" pitchFamily="2" charset="0"/>
                    <a:ea typeface="SF Pro Display" pitchFamily="2" charset="0"/>
                    <a:cs typeface="SF Pro Display" pitchFamily="2" charset="0"/>
                  </a:rPr>
                  <a:t> dispositivi wireless (detti anchors) la cui posizione è descritta dalle coordinate </a:t>
                </a:r>
                <a:r>
                  <a:rPr lang="it-IT" sz="1400" b="0" i="0">
                    <a:latin typeface="Cambria Math" panose="02040503050406030204" pitchFamily="18" charset="0"/>
                    <a:ea typeface="SF Pro Display" pitchFamily="2" charset="0"/>
                    <a:cs typeface="SF Pro Display" pitchFamily="2" charset="0"/>
                  </a:rPr>
                  <a:t>𝑎_𝑖</a:t>
                </a:r>
                <a:r>
                  <a:rPr lang="it-IT" sz="1400" dirty="0">
                    <a:latin typeface="SF Pro Display" pitchFamily="2" charset="0"/>
                    <a:ea typeface="SF Pro Display" pitchFamily="2" charset="0"/>
                    <a:cs typeface="SF Pro Display" pitchFamily="2" charset="0"/>
                  </a:rPr>
                  <a:t>, ed un target la cui posizione da stimare è </a:t>
                </a:r>
                <a:r>
                  <a:rPr lang="it-IT" sz="1400" b="0" i="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La distanza </a:t>
                </a:r>
                <a:r>
                  <a:rPr lang="it-IT" sz="1400" b="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tra il target e l’</a:t>
                </a:r>
                <a:r>
                  <a:rPr lang="it-IT" sz="1400" i="0" dirty="0">
                    <a:latin typeface="Cambria Math" panose="02040503050406030204" pitchFamily="18" charset="0"/>
                    <a:ea typeface="SF Pro Display" pitchFamily="2" charset="0"/>
                    <a:cs typeface="SF Pro Display" pitchFamily="2" charset="0"/>
                  </a:rPr>
                  <a:t>𝑖</a:t>
                </a:r>
                <a:r>
                  <a:rPr lang="it-IT" sz="1400" dirty="0">
                    <a:latin typeface="SF Pro Display" pitchFamily="2" charset="0"/>
                    <a:ea typeface="SF Pro Display" pitchFamily="2" charset="0"/>
                    <a:cs typeface="SF Pro Display" pitchFamily="2" charset="0"/>
                  </a:rPr>
                  <a:t>-esima anchor può essere espressa tramite la formula della norma euclidea. Dato che la posizione del target </a:t>
                </a:r>
                <a:r>
                  <a:rPr lang="it-IT" sz="1400" i="0" dirty="0">
                    <a:latin typeface="Cambria Math" panose="02040503050406030204" pitchFamily="18" charset="0"/>
                    <a:ea typeface="SF Pro Display" pitchFamily="2" charset="0"/>
                    <a:cs typeface="SF Pro Display" pitchFamily="2" charset="0"/>
                  </a:rPr>
                  <a:t>𝑡</a:t>
                </a:r>
                <a:r>
                  <a:rPr lang="it-IT" sz="1400" dirty="0">
                    <a:latin typeface="SF Pro Display" pitchFamily="2" charset="0"/>
                    <a:ea typeface="SF Pro Display" pitchFamily="2" charset="0"/>
                    <a:cs typeface="SF Pro Display" pitchFamily="2" charset="0"/>
                  </a:rPr>
                  <a:t> non è nota a priori, il valore </a:t>
                </a:r>
                <a:r>
                  <a:rPr lang="it-IT" sz="1400" i="0">
                    <a:latin typeface="Cambria Math" panose="02040503050406030204" pitchFamily="18" charset="0"/>
                    <a:ea typeface="SF Pro Display" pitchFamily="2" charset="0"/>
                    <a:cs typeface="SF Pro Display" pitchFamily="2" charset="0"/>
                  </a:rPr>
                  <a:t>𝑑_𝑖</a:t>
                </a:r>
                <a:r>
                  <a:rPr lang="it-IT" sz="1400" dirty="0">
                    <a:latin typeface="SF Pro Display" pitchFamily="2" charset="0"/>
                    <a:ea typeface="SF Pro Display" pitchFamily="2" charset="0"/>
                    <a:cs typeface="SF Pro Display" pitchFamily="2" charset="0"/>
                  </a:rPr>
                  <a:t> non può essere calcolato direttamente.</a:t>
                </a:r>
              </a:p>
            </p:txBody>
          </p:sp>
        </mc:Fallback>
      </mc:AlternateContent>
    </p:spTree>
    <p:extLst>
      <p:ext uri="{BB962C8B-B14F-4D97-AF65-F5344CB8AC3E}">
        <p14:creationId xmlns:p14="http://schemas.microsoft.com/office/powerpoint/2010/main" val="3275369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Note.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b="0" i="0" dirty="0">
                    <a:solidFill>
                      <a:srgbClr val="000000"/>
                    </a:solidFill>
                    <a:effectLst/>
                    <a:latin typeface="SF Pro Display" pitchFamily="2" charset="0"/>
                    <a:ea typeface="SF Pro Display" pitchFamily="2" charset="0"/>
                    <a:cs typeface="SF Pro Display" pitchFamily="2" charset="0"/>
                  </a:rPr>
                  <a:t>Il terzo passaggio è quello dove si implementa il depth test.</a:t>
                </a:r>
              </a:p>
              <a:p>
                <a:pPr marL="0" indent="0">
                  <a:buNone/>
                </a:pPr>
                <a:r>
                  <a:rPr lang="it-IT" b="0" i="0" dirty="0">
                    <a:solidFill>
                      <a:srgbClr val="000000"/>
                    </a:solidFill>
                    <a:effectLst/>
                    <a:latin typeface="SF Pro Display" pitchFamily="2" charset="0"/>
                    <a:ea typeface="SF Pro Display" pitchFamily="2" charset="0"/>
                    <a:cs typeface="SF Pro Display" pitchFamily="2" charset="0"/>
                  </a:rPr>
                  <a:t>Preso un qualsiasi punto degli oggetti visibili nel viewport, se esso supera il depth test, allora deve essere illuminato. Cioè, tecnicamente parlando, deve sovrascrivere il pixel ombreggiato disegnato al passaggio precedente. Se, invece, ci troviamo nel caso contrario, allora si lascia la zona ombreggiata come visto nei risultati precedenti. Quindi:</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Si abilita una luce con riflessione diffusa e speculare di colore bianco.</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Implementiamo la trasformazione lineare, moltiplicando queste tre matrici. In particolare, manca la post-moltiplicazione con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cameraViewMatrix</a:t>
                </a:r>
                <a:r>
                  <a:rPr lang="it-IT" b="0" i="0" dirty="0">
                    <a:solidFill>
                      <a:srgbClr val="000000"/>
                    </a:solidFill>
                    <a:effectLst/>
                    <a:latin typeface="SF Pro Display" pitchFamily="2" charset="0"/>
                    <a:ea typeface="SF Pro Display" pitchFamily="2" charset="0"/>
                    <a:cs typeface="SF Pro Display" pitchFamily="2" charset="0"/>
                  </a:rPr>
                  <a:t>: questo perché è un'operazione eseguita in automatico da OpenGL siccome abbiamo aggiornato la matrice </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GL_MODELVIEW</a:t>
                </a:r>
                <a:r>
                  <a:rPr lang="it-IT" b="0" i="0" dirty="0">
                    <a:solidFill>
                      <a:srgbClr val="000000"/>
                    </a:solidFill>
                    <a:effectLst/>
                    <a:latin typeface="SF Pro Display" pitchFamily="2" charset="0"/>
                    <a:ea typeface="SF Pro Display" pitchFamily="2" charset="0"/>
                    <a:cs typeface="SF Pro Display" pitchFamily="2" charset="0"/>
                  </a:rPr>
                  <a:t> con la procedura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UpdateEyePosition</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Da questo passaggio otteniamo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textureMatrix</a:t>
                </a:r>
                <a:r>
                  <a:rPr lang="it-IT" b="0" i="0" dirty="0">
                    <a:solidFill>
                      <a:srgbClr val="000000"/>
                    </a:solidFill>
                    <a:effectLst/>
                    <a:latin typeface="SF Pro Display" pitchFamily="2" charset="0"/>
                    <a:ea typeface="SF Pro Display" pitchFamily="2" charset="0"/>
                    <a:cs typeface="SF Pro Display" pitchFamily="2" charset="0"/>
                  </a:rPr>
                  <a:t>, che ha valori nell'intervallo </a:t>
                </a:r>
                <a14:m>
                  <m:oMath xmlns:m="http://schemas.openxmlformats.org/officeDocument/2006/math">
                    <m:d>
                      <m:dPr>
                        <m:begChr m:val="["/>
                        <m:endChr m:val="]"/>
                        <m:ctrlPr>
                          <a:rPr lang="it-IT" b="0" i="1" smtClean="0">
                            <a:solidFill>
                              <a:srgbClr val="000000"/>
                            </a:solidFill>
                            <a:effectLst/>
                            <a:latin typeface="Cambria Math" panose="02040503050406030204" pitchFamily="18" charset="0"/>
                            <a:ea typeface="SF Pro Display" pitchFamily="2" charset="0"/>
                            <a:cs typeface="SF Pro Display" pitchFamily="2" charset="0"/>
                          </a:rPr>
                        </m:ctrlPr>
                      </m:dPr>
                      <m:e>
                        <m:r>
                          <a:rPr lang="it-IT" b="0" i="1" smtClean="0">
                            <a:solidFill>
                              <a:srgbClr val="000000"/>
                            </a:solidFill>
                            <a:effectLst/>
                            <a:latin typeface="Cambria Math" panose="02040503050406030204" pitchFamily="18" charset="0"/>
                            <a:ea typeface="SF Pro Display" pitchFamily="2" charset="0"/>
                            <a:cs typeface="SF Pro Display" pitchFamily="2" charset="0"/>
                          </a:rPr>
                          <m:t>−1,1</m:t>
                        </m:r>
                      </m:e>
                    </m:d>
                  </m:oMath>
                </a14:m>
                <a:r>
                  <a:rPr lang="it-IT" b="0" i="0" dirty="0">
                    <a:solidFill>
                      <a:srgbClr val="000000"/>
                    </a:solidFill>
                    <a:effectLst/>
                    <a:latin typeface="SF Pro Display" pitchFamily="2" charset="0"/>
                    <a:ea typeface="SF Pro Display" pitchFamily="2" charset="0"/>
                    <a:cs typeface="SF Pro Display" pitchFamily="2" charset="0"/>
                  </a:rPr>
                  <a:t>. Per modificare il range di valori di questa matrice e ottenere definitivamente la</a:t>
                </a:r>
                <a:r>
                  <a:rPr lang="it-IT" b="0" i="0" baseline="0" dirty="0">
                    <a:solidFill>
                      <a:srgbClr val="000000"/>
                    </a:solidFill>
                    <a:effectLst/>
                    <a:latin typeface="SF Pro Display" pitchFamily="2" charset="0"/>
                    <a:ea typeface="SF Pro Display" pitchFamily="2" charset="0"/>
                    <a:cs typeface="SF Pro Display" pitchFamily="2" charset="0"/>
                  </a:rPr>
                  <a:t> matrice che proietta i </a:t>
                </a:r>
                <a:r>
                  <a:rPr lang="it-IT" b="0" i="0" baseline="0" dirty="0" err="1">
                    <a:solidFill>
                      <a:srgbClr val="000000"/>
                    </a:solidFill>
                    <a:effectLst/>
                    <a:latin typeface="SF Pro Display" pitchFamily="2" charset="0"/>
                    <a:ea typeface="SF Pro Display" pitchFamily="2" charset="0"/>
                    <a:cs typeface="SF Pro Display" pitchFamily="2" charset="0"/>
                  </a:rPr>
                  <a:t>texel</a:t>
                </a:r>
                <a:r>
                  <a:rPr lang="it-IT" b="0" i="0" baseline="0" dirty="0">
                    <a:solidFill>
                      <a:srgbClr val="000000"/>
                    </a:solidFill>
                    <a:effectLst/>
                    <a:latin typeface="SF Pro Display" pitchFamily="2" charset="0"/>
                    <a:ea typeface="SF Pro Display" pitchFamily="2" charset="0"/>
                    <a:cs typeface="SF Pro Display" pitchFamily="2" charset="0"/>
                  </a:rPr>
                  <a:t> della shadow map sui pixel della scena</a:t>
                </a:r>
                <a:r>
                  <a:rPr lang="it-IT" b="0" i="0" dirty="0">
                    <a:solidFill>
                      <a:srgbClr val="000000"/>
                    </a:solidFill>
                    <a:effectLst/>
                    <a:latin typeface="SF Pro Display" pitchFamily="2" charset="0"/>
                    <a:ea typeface="SF Pro Display" pitchFamily="2" charset="0"/>
                    <a:cs typeface="SF Pro Display" pitchFamily="2" charset="0"/>
                  </a:rPr>
                  <a:t>, utilizziamo i seguenti tre comandi (una volta per ogni coordinata della texture).</a:t>
                </a:r>
              </a:p>
            </p:txBody>
          </p:sp>
        </mc:Choice>
        <mc:Fallback xmlns="">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b="0" i="0" dirty="0">
                    <a:solidFill>
                      <a:srgbClr val="000000"/>
                    </a:solidFill>
                    <a:effectLst/>
                    <a:latin typeface="SF Pro Display" pitchFamily="2" charset="0"/>
                    <a:ea typeface="SF Pro Display" pitchFamily="2" charset="0"/>
                    <a:cs typeface="SF Pro Display" pitchFamily="2" charset="0"/>
                  </a:rPr>
                  <a:t>Il terzo passaggio è quello dove si implementa il depth test.</a:t>
                </a:r>
              </a:p>
              <a:p>
                <a:pPr marL="0" indent="0">
                  <a:buNone/>
                </a:pPr>
                <a:r>
                  <a:rPr lang="it-IT" b="0" i="0" dirty="0">
                    <a:solidFill>
                      <a:srgbClr val="000000"/>
                    </a:solidFill>
                    <a:effectLst/>
                    <a:latin typeface="SF Pro Display" pitchFamily="2" charset="0"/>
                    <a:ea typeface="SF Pro Display" pitchFamily="2" charset="0"/>
                    <a:cs typeface="SF Pro Display" pitchFamily="2" charset="0"/>
                  </a:rPr>
                  <a:t>Preso un qualsiasi punto degli oggetti visibili nel viewport, se esso supera il depth test, allora deve essere illuminato. Cioè, tecnicamente parlando, deve sovrascrivere il pixel ombreggiato disegnato al passaggio precedente. Se, invece, ci troviamo nel caso contrario, allora si lascia la zona ombreggiata come visto nei risultati precedenti. Quindi:</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Si abilita una luce con riflessione diffusa e speculare di colore bianco.</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Implementiamo la trasformazione lineare, moltiplicando queste tre matrici. In particolare, manca la post-moltiplicazione con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cameraViewMatrix</a:t>
                </a:r>
                <a:r>
                  <a:rPr lang="it-IT" b="0" i="0" dirty="0">
                    <a:solidFill>
                      <a:srgbClr val="000000"/>
                    </a:solidFill>
                    <a:effectLst/>
                    <a:latin typeface="SF Pro Display" pitchFamily="2" charset="0"/>
                    <a:ea typeface="SF Pro Display" pitchFamily="2" charset="0"/>
                    <a:cs typeface="SF Pro Display" pitchFamily="2" charset="0"/>
                  </a:rPr>
                  <a:t>: questo perché è un'operazione eseguita in automatico da OpenGL siccome abbiamo aggiornato la matrice </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GL_MODELVIEW</a:t>
                </a:r>
                <a:r>
                  <a:rPr lang="it-IT" b="0" i="0" dirty="0">
                    <a:solidFill>
                      <a:srgbClr val="000000"/>
                    </a:solidFill>
                    <a:effectLst/>
                    <a:latin typeface="SF Pro Display" pitchFamily="2" charset="0"/>
                    <a:ea typeface="SF Pro Display" pitchFamily="2" charset="0"/>
                    <a:cs typeface="SF Pro Display" pitchFamily="2" charset="0"/>
                  </a:rPr>
                  <a:t> con la procedura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UpdateEyePosition</a:t>
                </a:r>
                <a:r>
                  <a:rPr lang="it-IT" b="0" i="0" dirty="0">
                    <a:solidFill>
                      <a:srgbClr val="000000"/>
                    </a:solidFill>
                    <a:effectLst/>
                    <a:latin typeface="SF Mono" panose="020B0009000002000000" pitchFamily="49" charset="0"/>
                    <a:ea typeface="SF Pro Display" pitchFamily="2" charset="0"/>
                    <a:cs typeface="SF Mono" panose="020B0009000002000000" pitchFamily="49" charset="0"/>
                  </a:rPr>
                  <a:t>()</a:t>
                </a:r>
                <a:r>
                  <a:rPr lang="it-IT" b="0" i="0" dirty="0">
                    <a:solidFill>
                      <a:srgbClr val="000000"/>
                    </a:solidFill>
                    <a:effectLst/>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b="0" i="0" dirty="0">
                    <a:solidFill>
                      <a:srgbClr val="000000"/>
                    </a:solidFill>
                    <a:effectLst/>
                    <a:latin typeface="SF Pro Display" pitchFamily="2" charset="0"/>
                    <a:ea typeface="SF Pro Display" pitchFamily="2" charset="0"/>
                    <a:cs typeface="SF Pro Display" pitchFamily="2" charset="0"/>
                  </a:rPr>
                  <a:t>Da questo passaggio otteniamo la matrice </a:t>
                </a:r>
                <a:r>
                  <a:rPr lang="it-IT" b="0" i="0" dirty="0" err="1">
                    <a:solidFill>
                      <a:srgbClr val="000000"/>
                    </a:solidFill>
                    <a:effectLst/>
                    <a:latin typeface="SF Mono" panose="020B0009000002000000" pitchFamily="49" charset="0"/>
                    <a:ea typeface="SF Pro Display" pitchFamily="2" charset="0"/>
                    <a:cs typeface="SF Mono" panose="020B0009000002000000" pitchFamily="49" charset="0"/>
                  </a:rPr>
                  <a:t>textureMatrix</a:t>
                </a:r>
                <a:r>
                  <a:rPr lang="it-IT" b="0" i="0" dirty="0">
                    <a:solidFill>
                      <a:srgbClr val="000000"/>
                    </a:solidFill>
                    <a:effectLst/>
                    <a:latin typeface="SF Pro Display" pitchFamily="2" charset="0"/>
                    <a:ea typeface="SF Pro Display" pitchFamily="2" charset="0"/>
                    <a:cs typeface="SF Pro Display" pitchFamily="2" charset="0"/>
                  </a:rPr>
                  <a:t>, che ha valori nell'intervallo </a:t>
                </a:r>
                <a:r>
                  <a:rPr lang="it-IT" b="0" i="0">
                    <a:solidFill>
                      <a:srgbClr val="000000"/>
                    </a:solidFill>
                    <a:effectLst/>
                    <a:latin typeface="Cambria Math" panose="02040503050406030204" pitchFamily="18" charset="0"/>
                    <a:ea typeface="SF Pro Display" pitchFamily="2" charset="0"/>
                    <a:cs typeface="SF Pro Display" pitchFamily="2" charset="0"/>
                  </a:rPr>
                  <a:t>[−1,1]</a:t>
                </a:r>
                <a:r>
                  <a:rPr lang="it-IT" b="0" i="0" dirty="0">
                    <a:solidFill>
                      <a:srgbClr val="000000"/>
                    </a:solidFill>
                    <a:effectLst/>
                    <a:latin typeface="SF Pro Display" pitchFamily="2" charset="0"/>
                    <a:ea typeface="SF Pro Display" pitchFamily="2" charset="0"/>
                    <a:cs typeface="SF Pro Display" pitchFamily="2" charset="0"/>
                  </a:rPr>
                  <a:t>. Per modificare il range di valori di questa matrice, utilizziamo i seguenti tre comandi (una volta per ogni coordinata della texture)</a:t>
                </a:r>
                <a:r>
                  <a:rPr lang="it-IT" b="0" i="0" baseline="0" dirty="0">
                    <a:solidFill>
                      <a:srgbClr val="000000"/>
                    </a:solidFill>
                    <a:effectLst/>
                    <a:latin typeface="SF Pro Display" pitchFamily="2" charset="0"/>
                    <a:ea typeface="SF Pro Display" pitchFamily="2" charset="0"/>
                    <a:cs typeface="SF Pro Display" pitchFamily="2" charset="0"/>
                  </a:rPr>
                  <a:t> </a:t>
                </a:r>
                <a:r>
                  <a:rPr lang="it-IT" b="0" i="0" dirty="0">
                    <a:solidFill>
                      <a:srgbClr val="000000"/>
                    </a:solidFill>
                    <a:effectLst/>
                    <a:latin typeface="SF Pro Display" pitchFamily="2" charset="0"/>
                    <a:ea typeface="SF Pro Display" pitchFamily="2" charset="0"/>
                    <a:cs typeface="SF Pro Display" pitchFamily="2" charset="0"/>
                  </a:rPr>
                  <a:t>per ottenere definitivamente la</a:t>
                </a:r>
                <a:r>
                  <a:rPr lang="it-IT" b="0" i="0" baseline="0" dirty="0">
                    <a:solidFill>
                      <a:srgbClr val="000000"/>
                    </a:solidFill>
                    <a:effectLst/>
                    <a:latin typeface="SF Pro Display" pitchFamily="2" charset="0"/>
                    <a:ea typeface="SF Pro Display" pitchFamily="2" charset="0"/>
                    <a:cs typeface="SF Pro Display" pitchFamily="2" charset="0"/>
                  </a:rPr>
                  <a:t> matrice che proietta i </a:t>
                </a:r>
                <a:r>
                  <a:rPr lang="it-IT" b="0" i="0" baseline="0" dirty="0" err="1">
                    <a:solidFill>
                      <a:srgbClr val="000000"/>
                    </a:solidFill>
                    <a:effectLst/>
                    <a:latin typeface="SF Pro Display" pitchFamily="2" charset="0"/>
                    <a:ea typeface="SF Pro Display" pitchFamily="2" charset="0"/>
                    <a:cs typeface="SF Pro Display" pitchFamily="2" charset="0"/>
                  </a:rPr>
                  <a:t>texel</a:t>
                </a:r>
                <a:r>
                  <a:rPr lang="it-IT" b="0" i="0" baseline="0" dirty="0">
                    <a:solidFill>
                      <a:srgbClr val="000000"/>
                    </a:solidFill>
                    <a:effectLst/>
                    <a:latin typeface="SF Pro Display" pitchFamily="2" charset="0"/>
                    <a:ea typeface="SF Pro Display" pitchFamily="2" charset="0"/>
                    <a:cs typeface="SF Pro Display" pitchFamily="2" charset="0"/>
                  </a:rPr>
                  <a:t> della shadow map sui pixel della scena.</a:t>
                </a:r>
                <a:endParaRPr lang="it-IT" b="0" i="0" dirty="0">
                  <a:solidFill>
                    <a:srgbClr val="000000"/>
                  </a:solidFill>
                  <a:effectLst/>
                  <a:latin typeface="SF Pro Display" pitchFamily="2" charset="0"/>
                  <a:ea typeface="SF Pro Display" pitchFamily="2" charset="0"/>
                  <a:cs typeface="SF Pro Display" pitchFamily="2" charset="0"/>
                </a:endParaRPr>
              </a:p>
            </p:txBody>
          </p:sp>
        </mc:Fallback>
      </mc:AlternateContent>
    </p:spTree>
    <p:extLst>
      <p:ext uri="{BB962C8B-B14F-4D97-AF65-F5344CB8AC3E}">
        <p14:creationId xmlns:p14="http://schemas.microsoft.com/office/powerpoint/2010/main" val="121217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mc:AlternateContent xmlns:mc="http://schemas.openxmlformats.org/markup-compatibility/2006" xmlns:a14="http://schemas.microsoft.com/office/drawing/2010/main">
        <mc:Choice Requires="a14">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it-IT" sz="1400" dirty="0">
                    <a:latin typeface="SF Pro Display" pitchFamily="2" charset="0"/>
                    <a:ea typeface="SF Pro Display" pitchFamily="2" charset="0"/>
                    <a:cs typeface="SF Pro Display" pitchFamily="2" charset="0"/>
                  </a:rPr>
                  <a:t>A questo punto, si specifica la modalità e la funzione di confronto della shadow map utilizzando il comando </a:t>
                </a:r>
                <a:r>
                  <a:rPr lang="it-IT" sz="1400" dirty="0" err="1">
                    <a:latin typeface="SF Mono" panose="020B0009000002000000" pitchFamily="49" charset="0"/>
                    <a:ea typeface="SF Pro Display" pitchFamily="2" charset="0"/>
                    <a:cs typeface="SF Mono" panose="020B0009000002000000" pitchFamily="49" charset="0"/>
                  </a:rPr>
                  <a:t>glTexParameteri</a:t>
                </a:r>
                <a:r>
                  <a:rPr lang="it-IT" sz="1400" dirty="0">
                    <a:latin typeface="SF Mono" panose="020B0009000002000000" pitchFamily="49" charset="0"/>
                    <a:ea typeface="SF Pro Display" pitchFamily="2"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GL_COMPARE_R_TO_TEXTURE</a:t>
                </a:r>
                <a:r>
                  <a:rPr lang="it-IT" sz="1400" dirty="0">
                    <a:latin typeface="SF Pro Display" pitchFamily="2" charset="0"/>
                    <a:ea typeface="SF Pro Display" pitchFamily="2" charset="0"/>
                    <a:cs typeface="SF Pro Display" pitchFamily="2" charset="0"/>
                  </a:rPr>
                  <a:t> indica il confronto dei valori </a:t>
                </a:r>
                <a14:m>
                  <m:oMath xmlns:m="http://schemas.openxmlformats.org/officeDocument/2006/math">
                    <m:r>
                      <a:rPr lang="it-IT" sz="1400" b="1" i="1" dirty="0" smtClean="0">
                        <a:latin typeface="Cambria Math" panose="02040503050406030204" pitchFamily="18" charset="0"/>
                        <a:ea typeface="SF Pro Display" pitchFamily="2" charset="0"/>
                        <a:cs typeface="SF Pro Display" pitchFamily="2" charset="0"/>
                      </a:rPr>
                      <m:t>𝑹</m:t>
                    </m:r>
                  </m:oMath>
                </a14:m>
                <a:r>
                  <a:rPr lang="it-IT" sz="1400" dirty="0">
                    <a:latin typeface="SF Pro Display" pitchFamily="2" charset="0"/>
                    <a:ea typeface="SF Pro Display" pitchFamily="2" charset="0"/>
                    <a:cs typeface="SF Pro Display" pitchFamily="2" charset="0"/>
                  </a:rPr>
                  <a:t> nella texture con i valori </a:t>
                </a:r>
                <a14:m>
                  <m:oMath xmlns:m="http://schemas.openxmlformats.org/officeDocument/2006/math">
                    <m:r>
                      <a:rPr lang="it-IT" sz="1400" b="1" i="1" dirty="0" smtClean="0">
                        <a:latin typeface="Cambria Math" panose="02040503050406030204" pitchFamily="18" charset="0"/>
                        <a:ea typeface="SF Pro Display" pitchFamily="2" charset="0"/>
                        <a:cs typeface="SF Pro Display" pitchFamily="2" charset="0"/>
                      </a:rPr>
                      <m:t>𝑫</m:t>
                    </m:r>
                  </m:oMath>
                </a14:m>
                <a:r>
                  <a:rPr lang="it-IT" sz="1400" dirty="0">
                    <a:latin typeface="SF Pro Display" pitchFamily="2" charset="0"/>
                    <a:ea typeface="SF Pro Display" pitchFamily="2" charset="0"/>
                    <a:cs typeface="SF Pro Display" pitchFamily="2" charset="0"/>
                  </a:rPr>
                  <a:t> nel depth buffer.</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GL_LEQUAL</a:t>
                </a:r>
                <a:r>
                  <a:rPr lang="it-IT" sz="1400" dirty="0">
                    <a:latin typeface="SF Pro Display" pitchFamily="2" charset="0"/>
                    <a:ea typeface="SF Pro Display" pitchFamily="2" charset="0"/>
                    <a:cs typeface="SF Pro Display" pitchFamily="2" charset="0"/>
                  </a:rPr>
                  <a:t> indica che la funzione di confronto utilizzata è il minore-uguale, come spiegato nell'algoritmo.</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GL_INTENSITY</a:t>
                </a:r>
                <a:r>
                  <a:rPr lang="it-IT" sz="1400" dirty="0">
                    <a:latin typeface="SF Pro Display" pitchFamily="2" charset="0"/>
                    <a:ea typeface="SF Pro Display" pitchFamily="2" charset="0"/>
                    <a:cs typeface="SF Pro Display" pitchFamily="2" charset="0"/>
                  </a:rPr>
                  <a:t> indica di trattare il valore 0 (false) o 1 (</a:t>
                </a:r>
                <a:r>
                  <a:rPr lang="it-IT" sz="1400" dirty="0" err="1">
                    <a:latin typeface="SF Pro Display" pitchFamily="2" charset="0"/>
                    <a:ea typeface="SF Pro Display" pitchFamily="2" charset="0"/>
                    <a:cs typeface="SF Pro Display" pitchFamily="2" charset="0"/>
                  </a:rPr>
                  <a:t>true</a:t>
                </a:r>
                <a:r>
                  <a:rPr lang="it-IT" sz="1400" dirty="0">
                    <a:latin typeface="SF Pro Display" pitchFamily="2" charset="0"/>
                    <a:ea typeface="SF Pro Display" pitchFamily="2" charset="0"/>
                    <a:cs typeface="SF Pro Display" pitchFamily="2" charset="0"/>
                  </a:rPr>
                  <a:t>) restituito dal depth test come, rispettivamente, un colore nero o bianco sui 4 canali RGBA. Cioè si tiene in considerazione la scena illuminata se si ha "</a:t>
                </a:r>
                <a:r>
                  <a:rPr lang="it-IT" sz="1400" dirty="0" err="1">
                    <a:latin typeface="SF Pro Display" pitchFamily="2" charset="0"/>
                    <a:ea typeface="SF Pro Display" pitchFamily="2" charset="0"/>
                    <a:cs typeface="SF Pro Display" pitchFamily="2" charset="0"/>
                  </a:rPr>
                  <a:t>true</a:t>
                </a:r>
                <a:r>
                  <a:rPr lang="it-IT" sz="1400" dirty="0">
                    <a:latin typeface="SF Pro Display" pitchFamily="2" charset="0"/>
                    <a:ea typeface="SF Pro Display" pitchFamily="2" charset="0"/>
                    <a:cs typeface="SF Pro Display" pitchFamily="2" charset="0"/>
                  </a:rPr>
                  <a:t>", oppure si scarta e si ombreggia la scena se si ha "false".</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Infine, per disegnare finalmente la scena illuminata e capire in quali punti lasciare o meno </a:t>
                </a:r>
                <a:r>
                  <a:rPr lang="it-IT" sz="1400" dirty="0" err="1">
                    <a:latin typeface="SF Pro Display" pitchFamily="2" charset="0"/>
                    <a:ea typeface="SF Pro Display" pitchFamily="2" charset="0"/>
                    <a:cs typeface="SF Pro Display" pitchFamily="2" charset="0"/>
                  </a:rPr>
                  <a:t>l'ombre</a:t>
                </a:r>
                <a:r>
                  <a:rPr lang="it-IT" sz="1400" dirty="0">
                    <a:latin typeface="SF Pro Display" pitchFamily="2" charset="0"/>
                    <a:ea typeface="SF Pro Display" pitchFamily="2" charset="0"/>
                    <a:cs typeface="SF Pro Display" pitchFamily="2" charset="0"/>
                  </a:rPr>
                  <a:t>, si utilizza un alpha test con limite superiore impostato a 0.99. Se il depth test fallisce (cioè non è 1), non si deve visualizzare il punto illuminato, ma lasciare il punto già </a:t>
                </a:r>
                <a:r>
                  <a:rPr lang="it-IT" sz="1400" dirty="0" err="1">
                    <a:latin typeface="SF Pro Display" pitchFamily="2" charset="0"/>
                    <a:ea typeface="SF Pro Display" pitchFamily="2" charset="0"/>
                    <a:cs typeface="SF Pro Display" pitchFamily="2" charset="0"/>
                  </a:rPr>
                  <a:t>renderizzato</a:t>
                </a:r>
                <a:r>
                  <a:rPr lang="it-IT" sz="1400" dirty="0">
                    <a:latin typeface="SF Pro Display" pitchFamily="2" charset="0"/>
                    <a:ea typeface="SF Pro Display" pitchFamily="2" charset="0"/>
                    <a:cs typeface="SF Pro Display" pitchFamily="2" charset="0"/>
                  </a:rPr>
                  <a:t> (in ombra) al passaggio precedente.</a:t>
                </a:r>
                <a:endParaRPr lang="it-IT" b="0" i="0" dirty="0">
                  <a:solidFill>
                    <a:srgbClr val="000000"/>
                  </a:solidFill>
                  <a:effectLst/>
                  <a:latin typeface="Arial" panose="020B0604020202020204" pitchFamily="34" charset="0"/>
                </a:endParaRPr>
              </a:p>
              <a:p>
                <a:br>
                  <a:rPr lang="it-IT" dirty="0"/>
                </a:br>
                <a:endParaRPr dirty="0"/>
              </a:p>
            </p:txBody>
          </p:sp>
        </mc:Choice>
        <mc:Fallback xmlns="">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 typeface="Arial" panose="020B0604020202020204" pitchFamily="34" charset="0"/>
                  <a:buNone/>
                </a:pPr>
                <a:r>
                  <a:rPr lang="it-IT" sz="1400" dirty="0">
                    <a:latin typeface="SF Pro Display" pitchFamily="2" charset="0"/>
                    <a:ea typeface="SF Pro Display" pitchFamily="2" charset="0"/>
                    <a:cs typeface="SF Pro Display" pitchFamily="2" charset="0"/>
                  </a:rPr>
                  <a:t>A questo punto, si specifica la modalità e la funzione di confronto della shadow map utilizzando il comando </a:t>
                </a:r>
                <a:r>
                  <a:rPr lang="it-IT" sz="1400" dirty="0" err="1">
                    <a:latin typeface="SF Mono" panose="020B0009000002000000" pitchFamily="49" charset="0"/>
                    <a:ea typeface="SF Pro Display" pitchFamily="2" charset="0"/>
                    <a:cs typeface="SF Mono" panose="020B0009000002000000" pitchFamily="49" charset="0"/>
                  </a:rPr>
                  <a:t>glTexParameteri</a:t>
                </a:r>
                <a:r>
                  <a:rPr lang="it-IT" sz="1400" dirty="0">
                    <a:latin typeface="SF Mono" panose="020B0009000002000000" pitchFamily="49" charset="0"/>
                    <a:ea typeface="SF Pro Display" pitchFamily="2" charset="0"/>
                    <a:cs typeface="SF Mono" panose="020B0009000002000000" pitchFamily="49" charset="0"/>
                  </a:rPr>
                  <a:t>()</a:t>
                </a:r>
                <a:r>
                  <a:rPr lang="it-IT" sz="1400" dirty="0">
                    <a:latin typeface="SF Pro Display" pitchFamily="2" charset="0"/>
                    <a:ea typeface="SF Pro Display" pitchFamily="2" charset="0"/>
                    <a:cs typeface="SF Pro Display" pitchFamily="2" charset="0"/>
                  </a:rPr>
                  <a:t>.</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GL_COMPARE_R_TO_TEXTURE</a:t>
                </a:r>
                <a:r>
                  <a:rPr lang="it-IT" sz="1400" dirty="0">
                    <a:latin typeface="SF Pro Display" pitchFamily="2" charset="0"/>
                    <a:ea typeface="SF Pro Display" pitchFamily="2" charset="0"/>
                    <a:cs typeface="SF Pro Display" pitchFamily="2" charset="0"/>
                  </a:rPr>
                  <a:t> indica il confronto dei valori </a:t>
                </a:r>
                <a:r>
                  <a:rPr lang="it-IT" sz="1400" b="1" i="0" dirty="0">
                    <a:latin typeface="Cambria Math" panose="02040503050406030204" pitchFamily="18" charset="0"/>
                    <a:ea typeface="SF Pro Display" pitchFamily="2" charset="0"/>
                    <a:cs typeface="SF Pro Display" pitchFamily="2" charset="0"/>
                  </a:rPr>
                  <a:t>𝑹</a:t>
                </a:r>
                <a:r>
                  <a:rPr lang="it-IT" sz="1400" dirty="0">
                    <a:latin typeface="SF Pro Display" pitchFamily="2" charset="0"/>
                    <a:ea typeface="SF Pro Display" pitchFamily="2" charset="0"/>
                    <a:cs typeface="SF Pro Display" pitchFamily="2" charset="0"/>
                  </a:rPr>
                  <a:t> nella texture con i valori </a:t>
                </a:r>
                <a:r>
                  <a:rPr lang="it-IT" sz="1400" b="1" i="0" dirty="0">
                    <a:latin typeface="Cambria Math" panose="02040503050406030204" pitchFamily="18" charset="0"/>
                    <a:ea typeface="SF Pro Display" pitchFamily="2" charset="0"/>
                    <a:cs typeface="SF Pro Display" pitchFamily="2" charset="0"/>
                  </a:rPr>
                  <a:t>𝑫</a:t>
                </a:r>
                <a:r>
                  <a:rPr lang="it-IT" sz="1400" dirty="0">
                    <a:latin typeface="SF Pro Display" pitchFamily="2" charset="0"/>
                    <a:ea typeface="SF Pro Display" pitchFamily="2" charset="0"/>
                    <a:cs typeface="SF Pro Display" pitchFamily="2" charset="0"/>
                  </a:rPr>
                  <a:t> nel depth buffer.</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GL_LEQUAL</a:t>
                </a:r>
                <a:r>
                  <a:rPr lang="it-IT" sz="1400" dirty="0">
                    <a:latin typeface="SF Pro Display" pitchFamily="2" charset="0"/>
                    <a:ea typeface="SF Pro Display" pitchFamily="2" charset="0"/>
                    <a:cs typeface="SF Pro Display" pitchFamily="2" charset="0"/>
                  </a:rPr>
                  <a:t> indica che la funzione di confronto utilizzata è il minore-uguale, come spiegato nell'algoritmo.</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parametro </a:t>
                </a:r>
                <a:r>
                  <a:rPr lang="it-IT" sz="1400" dirty="0">
                    <a:latin typeface="SF Mono" panose="020B0009000002000000" pitchFamily="49" charset="0"/>
                    <a:ea typeface="SF Pro Display" pitchFamily="2" charset="0"/>
                    <a:cs typeface="SF Mono" panose="020B0009000002000000" pitchFamily="49" charset="0"/>
                  </a:rPr>
                  <a:t>GL_INTENSITY</a:t>
                </a:r>
                <a:r>
                  <a:rPr lang="it-IT" sz="1400" dirty="0">
                    <a:latin typeface="SF Pro Display" pitchFamily="2" charset="0"/>
                    <a:ea typeface="SF Pro Display" pitchFamily="2" charset="0"/>
                    <a:cs typeface="SF Pro Display" pitchFamily="2" charset="0"/>
                  </a:rPr>
                  <a:t> indica di trattare il valore 0 (false) o 1 (</a:t>
                </a:r>
                <a:r>
                  <a:rPr lang="it-IT" sz="1400" dirty="0" err="1">
                    <a:latin typeface="SF Pro Display" pitchFamily="2" charset="0"/>
                    <a:ea typeface="SF Pro Display" pitchFamily="2" charset="0"/>
                    <a:cs typeface="SF Pro Display" pitchFamily="2" charset="0"/>
                  </a:rPr>
                  <a:t>true</a:t>
                </a:r>
                <a:r>
                  <a:rPr lang="it-IT" sz="1400" dirty="0">
                    <a:latin typeface="SF Pro Display" pitchFamily="2" charset="0"/>
                    <a:ea typeface="SF Pro Display" pitchFamily="2" charset="0"/>
                    <a:cs typeface="SF Pro Display" pitchFamily="2" charset="0"/>
                  </a:rPr>
                  <a:t>) restituito dal confronto durante l'applicazione della texture come valore di intensità luminosa (es. anche trasparenza con </a:t>
                </a:r>
                <a:r>
                  <a:rPr lang="it-IT" sz="1400" dirty="0">
                    <a:latin typeface="SF Mono" panose="020B0009000002000000" pitchFamily="49" charset="0"/>
                    <a:ea typeface="SF Pro Display" pitchFamily="2" charset="0"/>
                    <a:cs typeface="SF Mono" panose="020B0009000002000000" pitchFamily="49" charset="0"/>
                  </a:rPr>
                  <a:t>GL_ALPHA</a:t>
                </a:r>
                <a:r>
                  <a:rPr lang="it-IT" sz="1400" dirty="0">
                    <a:latin typeface="SF Pro Display" pitchFamily="2" charset="0"/>
                    <a:ea typeface="SF Pro Display" pitchFamily="2" charset="0"/>
                    <a:cs typeface="SF Pro Display" pitchFamily="2" charset="0"/>
                  </a:rPr>
                  <a:t>).</a:t>
                </a:r>
                <a:endParaRPr dirty="0"/>
              </a:p>
            </p:txBody>
          </p:sp>
        </mc:Fallback>
      </mc:AlternateContent>
    </p:spTree>
    <p:extLst>
      <p:ext uri="{BB962C8B-B14F-4D97-AF65-F5344CB8AC3E}">
        <p14:creationId xmlns:p14="http://schemas.microsoft.com/office/powerpoint/2010/main" val="37382121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38C8719B-91A6-7AC1-E44C-C578E54C7E15}"/>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70A7543F-27A8-DC79-CB15-6224D839799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38CC05B3-8119-04C6-B334-3AB53514B1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sz="1400" dirty="0">
                <a:latin typeface="SF Pro Display" pitchFamily="2" charset="0"/>
                <a:ea typeface="SF Pro Display" pitchFamily="2" charset="0"/>
                <a:cs typeface="SF Pro Display" pitchFamily="2" charset="0"/>
              </a:rPr>
              <a:t>In conclusione, otteniamo i seguenti risultati.</a:t>
            </a:r>
          </a:p>
          <a:p>
            <a:pPr marL="0" indent="0">
              <a:buNone/>
            </a:pPr>
            <a:endParaRPr lang="it-IT" sz="1400" dirty="0">
              <a:latin typeface="SF Pro Display" pitchFamily="2" charset="0"/>
              <a:ea typeface="SF Pro Display" pitchFamily="2" charset="0"/>
              <a:cs typeface="SF Pro Display" pitchFamily="2" charset="0"/>
            </a:endParaRPr>
          </a:p>
          <a:p>
            <a:pPr marL="0" indent="0">
              <a:buNone/>
            </a:pPr>
            <a:r>
              <a:rPr lang="it-IT" sz="1400" dirty="0">
                <a:latin typeface="SF Pro Display" pitchFamily="2" charset="0"/>
                <a:ea typeface="SF Pro Display" pitchFamily="2" charset="0"/>
                <a:cs typeface="SF Pro Display" pitchFamily="2" charset="0"/>
              </a:rPr>
              <a:t>In particolare, si noti come le ombre ottenute da questa tecnica si proiettano sia sui poligoni planari (es. la base) sia sulle superfici curve.</a:t>
            </a:r>
            <a:endParaRPr dirty="0"/>
          </a:p>
        </p:txBody>
      </p:sp>
    </p:spTree>
    <p:extLst>
      <p:ext uri="{BB962C8B-B14F-4D97-AF65-F5344CB8AC3E}">
        <p14:creationId xmlns:p14="http://schemas.microsoft.com/office/powerpoint/2010/main" val="752034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La generazione di ombre tramite </a:t>
            </a:r>
            <a:r>
              <a:rPr lang="it-IT" dirty="0">
                <a:latin typeface="SF Pro Display" pitchFamily="2" charset="0"/>
                <a:ea typeface="SF Pro Display" pitchFamily="2" charset="0"/>
                <a:cs typeface="SF Pro Display" pitchFamily="2" charset="0"/>
              </a:rPr>
              <a:t>questo approccio porta con sé alcune limitazioni, da analizzare con attenzione e mettere a confronto con i vantaggi.</a:t>
            </a:r>
          </a:p>
          <a:p>
            <a:pPr marL="0" indent="0">
              <a:buNone/>
            </a:pPr>
            <a:endParaRPr lang="it-IT" dirty="0">
              <a:latin typeface="SF Pro Display" pitchFamily="2" charset="0"/>
              <a:ea typeface="SF Pro Display" pitchFamily="2" charset="0"/>
              <a:cs typeface="SF Pro Display" pitchFamily="2" charset="0"/>
            </a:endParaRPr>
          </a:p>
          <a:p>
            <a:pPr marL="285750" indent="-285750">
              <a:buFont typeface="Arial" panose="020B0604020202020204" pitchFamily="34" charset="0"/>
              <a:buChar char="•"/>
            </a:pPr>
            <a:r>
              <a:rPr lang="it-IT" b="1" i="1" dirty="0">
                <a:latin typeface="SF Pro Display" pitchFamily="2" charset="0"/>
                <a:ea typeface="SF Pro Display" pitchFamily="2" charset="0"/>
                <a:cs typeface="SF Pro Display" pitchFamily="2" charset="0"/>
              </a:rPr>
              <a:t>VINCOLO - Field of </a:t>
            </a:r>
            <a:r>
              <a:rPr lang="it-IT" b="1" i="1" dirty="0" err="1">
                <a:latin typeface="SF Pro Display" pitchFamily="2" charset="0"/>
                <a:ea typeface="SF Pro Display" pitchFamily="2" charset="0"/>
                <a:cs typeface="SF Pro Display" pitchFamily="2" charset="0"/>
              </a:rPr>
              <a:t>view</a:t>
            </a:r>
            <a:r>
              <a:rPr lang="it-IT" b="1" i="1" dirty="0">
                <a:latin typeface="SF Pro Display" pitchFamily="2" charset="0"/>
                <a:ea typeface="SF Pro Display" pitchFamily="2" charset="0"/>
                <a:cs typeface="SF Pro Display" pitchFamily="2" charset="0"/>
              </a:rPr>
              <a:t>.</a:t>
            </a:r>
            <a:r>
              <a:rPr lang="it-IT" dirty="0">
                <a:latin typeface="SF Pro Display" pitchFamily="2" charset="0"/>
                <a:ea typeface="SF Pro Display" pitchFamily="2" charset="0"/>
                <a:cs typeface="SF Pro Display" pitchFamily="2" charset="0"/>
              </a:rPr>
              <a:t> L'algoritmo si basa due viste: la vista dell’osservatore e la vista della fonte luminosa. Un vincolo importante da seguire al fine di ottenere risultati accettabili è quello di garantire che tutti gli oggetti che devono generare un’ombra nel volume di vista dell’osservatore siano all’interno del volume di vista della fonte luminosa (perché la shadow map è calcolata proprio a partire da essa).</a:t>
            </a:r>
          </a:p>
          <a:p>
            <a:endParaRPr lang="it-IT" dirty="0">
              <a:latin typeface="SF Pro Display" pitchFamily="2" charset="0"/>
              <a:ea typeface="SF Pro Display" pitchFamily="2" charset="0"/>
              <a:cs typeface="SF Pro Display" pitchFamily="2" charset="0"/>
            </a:endParaRPr>
          </a:p>
          <a:p>
            <a:pPr marL="285750" indent="-285750">
              <a:buFont typeface="Arial" panose="020B0604020202020204" pitchFamily="34" charset="0"/>
              <a:buChar char="•"/>
            </a:pPr>
            <a:r>
              <a:rPr lang="it-IT" b="1" i="1" dirty="0">
                <a:latin typeface="SF Pro Display" pitchFamily="2" charset="0"/>
                <a:ea typeface="SF Pro Display" pitchFamily="2" charset="0"/>
                <a:cs typeface="SF Pro Display" pitchFamily="2" charset="0"/>
              </a:rPr>
              <a:t>SVANTAGGIO - Multiple light sources.</a:t>
            </a:r>
            <a:r>
              <a:rPr lang="it-IT" dirty="0">
                <a:latin typeface="SF Pro Display" pitchFamily="2" charset="0"/>
                <a:ea typeface="SF Pro Display" pitchFamily="2" charset="0"/>
                <a:cs typeface="SF Pro Display" pitchFamily="2" charset="0"/>
              </a:rPr>
              <a:t> Nel caso in cui siano presenti un maggior numero di luci in scena, è necessario eseguire l'algoritmo per lo shadow mapping per ogni fonte luminosa. Si ha lo stesso svantaggio anche nel caso in cui sia presente una fonte luminosa omnidirezionale (puntiforme o </a:t>
            </a:r>
            <a:r>
              <a:rPr lang="it-IT" dirty="0" err="1">
                <a:latin typeface="SF Pro Display" pitchFamily="2" charset="0"/>
                <a:ea typeface="SF Pro Display" pitchFamily="2" charset="0"/>
                <a:cs typeface="SF Pro Display" pitchFamily="2" charset="0"/>
              </a:rPr>
              <a:t>spotlight</a:t>
            </a:r>
            <a:r>
              <a:rPr lang="it-IT" dirty="0">
                <a:latin typeface="SF Pro Display" pitchFamily="2" charset="0"/>
                <a:ea typeface="SF Pro Display" pitchFamily="2" charset="0"/>
                <a:cs typeface="SF Pro Display" pitchFamily="2" charset="0"/>
              </a:rPr>
              <a:t>) da sezionare su più viste. Ovviamente, in casi del genere questa tecnica non è più così efficiente.</a:t>
            </a:r>
          </a:p>
        </p:txBody>
      </p:sp>
    </p:spTree>
    <p:extLst>
      <p:ext uri="{BB962C8B-B14F-4D97-AF65-F5344CB8AC3E}">
        <p14:creationId xmlns:p14="http://schemas.microsoft.com/office/powerpoint/2010/main" val="16666665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latin typeface="SF Pro Display" pitchFamily="2" charset="0"/>
                <a:ea typeface="SF Pro Display" pitchFamily="2" charset="0"/>
                <a:cs typeface="SF Pro Display" pitchFamily="2" charset="0"/>
              </a:rPr>
              <a:t>Con il termine aliasing si intende quel problema di rendering per cui la trasformazione lineare utilizzata nell'applicazione della shadow map accresce in modo errato la dimensione dei suoi </a:t>
            </a:r>
            <a:r>
              <a:rPr lang="it-IT" sz="1400" dirty="0" err="1">
                <a:latin typeface="SF Pro Display" pitchFamily="2" charset="0"/>
                <a:ea typeface="SF Pro Display" pitchFamily="2" charset="0"/>
                <a:cs typeface="SF Pro Display" pitchFamily="2" charset="0"/>
              </a:rPr>
              <a:t>texel</a:t>
            </a:r>
            <a:r>
              <a:rPr lang="it-IT" sz="1400" dirty="0">
                <a:latin typeface="SF Pro Display" pitchFamily="2" charset="0"/>
                <a:ea typeface="SF Pro Display" pitchFamily="2" charset="0"/>
                <a:cs typeface="SF Pro Display" pitchFamily="2" charset="0"/>
              </a:rPr>
              <a:t> in prossimità della camera dell'osservatore. </a:t>
            </a: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Esistono diverse tecniche di anti-aliasing che si possono applicare: la più semplice di queste è quella di </a:t>
            </a:r>
            <a:r>
              <a:rPr lang="it-IT" sz="1400" dirty="0">
                <a:latin typeface="SF Pro Display" pitchFamily="2" charset="0"/>
                <a:ea typeface="SF Pro Display" pitchFamily="2" charset="0"/>
                <a:cs typeface="SF Pro Display" pitchFamily="2" charset="0"/>
              </a:rPr>
              <a:t>utilizzare texture più grandi che, ovviament</a:t>
            </a:r>
            <a:r>
              <a:rPr lang="it-IT" dirty="0">
                <a:latin typeface="SF Pro Display" pitchFamily="2" charset="0"/>
                <a:ea typeface="SF Pro Display" pitchFamily="2" charset="0"/>
                <a:cs typeface="SF Pro Display" pitchFamily="2" charset="0"/>
              </a:rPr>
              <a:t>e, richiedono maggior potenza di calcolo.</a:t>
            </a: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Queste immagini mostrano come la risoluzione della shadow map è un fattore determinante per la risoluzione di questo problema e, in generale, per ottenere delle ombre di qualità maggiore. Tuttavia, la risoluzione della shadow map non può superare le dimensioni del viewport, altrimenti la trasformazione lineare non restituisce i risultati desiderati.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it-IT" dirty="0"/>
          </a:p>
        </p:txBody>
      </p:sp>
    </p:spTree>
    <p:extLst>
      <p:ext uri="{BB962C8B-B14F-4D97-AF65-F5344CB8AC3E}">
        <p14:creationId xmlns:p14="http://schemas.microsoft.com/office/powerpoint/2010/main" val="700495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25ACC6DE-B165-7999-FC42-4A056061AFFE}"/>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3D5960C9-6AB4-ECAE-0B9D-30B39B21782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0BC8EA80-1F0F-AD1E-A92C-5E86F1A4B5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Nell'andare a confrontare il valore di profondità memorizzato nel depth buffer con il valore nella shadow map, vi è una buona probabilità di riscontrare il problema del self </a:t>
            </a:r>
            <a:r>
              <a:rPr kumimoji="0" lang="it-IT" sz="1400" b="0" i="0" u="none" strike="noStrike" kern="0" cap="none" spc="0" normalizeH="0" baseline="0" noProof="0" dirty="0" err="1">
                <a:ln>
                  <a:noFill/>
                </a:ln>
                <a:solidFill>
                  <a:srgbClr val="000000"/>
                </a:solidFill>
                <a:effectLst/>
                <a:uLnTx/>
                <a:uFillTx/>
                <a:latin typeface="SF Pro Display" pitchFamily="2" charset="0"/>
                <a:ea typeface="SF Pro Display" pitchFamily="2" charset="0"/>
                <a:cs typeface="SF Pro Display" pitchFamily="2" charset="0"/>
                <a:sym typeface="Arial"/>
              </a:rPr>
              <a:t>shadowing</a:t>
            </a: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 un problema nel quale i poligoni degli oggetti in scena tendono, appunto, ad ombreggiarsi l'uno con l'altro.</a:t>
            </a:r>
          </a:p>
          <a:p>
            <a:pPr marL="0" indent="0">
              <a:buNone/>
            </a:pPr>
            <a:endPar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endParaRPr>
          </a:p>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Una soluzione proposta da Williams è quella di muovere la "shadow line", cioè spostare i pixel della scena verso la fonte luminosa solo durante lo shadow test (operazione di </a:t>
            </a:r>
            <a:r>
              <a:rPr kumimoji="0" lang="it-IT" sz="1400" b="0" i="0" u="none" strike="noStrike" kern="0" cap="none" spc="0" normalizeH="0" baseline="0" noProof="0" dirty="0" err="1">
                <a:ln>
                  <a:noFill/>
                </a:ln>
                <a:solidFill>
                  <a:srgbClr val="000000"/>
                </a:solidFill>
                <a:effectLst/>
                <a:uLnTx/>
                <a:uFillTx/>
                <a:latin typeface="SF Pro Display" pitchFamily="2" charset="0"/>
                <a:ea typeface="SF Pro Display" pitchFamily="2" charset="0"/>
                <a:cs typeface="SF Pro Display" pitchFamily="2" charset="0"/>
                <a:sym typeface="Arial"/>
              </a:rPr>
              <a:t>biasing</a:t>
            </a: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 Ecco, quindi, il perché abbiamo utilizzato "</a:t>
            </a:r>
            <a:r>
              <a:rPr kumimoji="0" lang="it-IT" sz="1400" b="0" i="0" u="none" strike="noStrike" kern="0" cap="none" spc="0" normalizeH="0" baseline="0" noProof="0" dirty="0" err="1">
                <a:ln>
                  <a:noFill/>
                </a:ln>
                <a:solidFill>
                  <a:srgbClr val="000000"/>
                </a:solidFill>
                <a:effectLst/>
                <a:uLnTx/>
                <a:uFillTx/>
                <a:latin typeface="SF Pro Display" pitchFamily="2" charset="0"/>
                <a:ea typeface="SF Pro Display" pitchFamily="2" charset="0"/>
                <a:cs typeface="SF Pro Display" pitchFamily="2" charset="0"/>
                <a:sym typeface="Arial"/>
              </a:rPr>
              <a:t>biasMatrix</a:t>
            </a: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 nell'implementazione della trasformazione lineare.</a:t>
            </a:r>
            <a:endParaRPr lang="it-IT" dirty="0"/>
          </a:p>
        </p:txBody>
      </p:sp>
    </p:spTree>
    <p:extLst>
      <p:ext uri="{BB962C8B-B14F-4D97-AF65-F5344CB8AC3E}">
        <p14:creationId xmlns:p14="http://schemas.microsoft.com/office/powerpoint/2010/main" val="42069789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ricapitolare il tutto, quindi …</a:t>
            </a:r>
          </a:p>
        </p:txBody>
      </p:sp>
    </p:spTree>
    <p:extLst>
      <p:ext uri="{BB962C8B-B14F-4D97-AF65-F5344CB8AC3E}">
        <p14:creationId xmlns:p14="http://schemas.microsoft.com/office/powerpoint/2010/main" val="30620113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l'implementazione della demo che ho appena presentato vorrei mostrare anche alcuni dati riguardo i tempi di esecuzione.</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tempo di inizializzazione riguarda l'esecuzione delle operazioni di inizializzazione che non riguardano propriamente l'applicazione dell'algoritmo per lo shadow mapping, ma solo la fase preliminare.</a:t>
            </a: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Per quanto riguarda i tempi di rendering delle scene, invece, ho misurato il tempo di esecuzione per la scena senza shadow mapping (solo con l'illuminazione locale) e con shadow mapping, ottenendo per la scena 1 una perdita del 2.69%, per la scena 2 una perdita del 1.99% e, infine, per la scena 3 una perdita del 8.37%.</a:t>
            </a:r>
          </a:p>
        </p:txBody>
      </p:sp>
    </p:spTree>
    <p:extLst>
      <p:ext uri="{BB962C8B-B14F-4D97-AF65-F5344CB8AC3E}">
        <p14:creationId xmlns:p14="http://schemas.microsoft.com/office/powerpoint/2010/main" val="21122715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Abbiamo visto che la tecnica dello shadow mapping, …</a:t>
            </a:r>
          </a:p>
        </p:txBody>
      </p:sp>
    </p:spTree>
    <p:extLst>
      <p:ext uri="{BB962C8B-B14F-4D97-AF65-F5344CB8AC3E}">
        <p14:creationId xmlns:p14="http://schemas.microsoft.com/office/powerpoint/2010/main" val="3690036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Dal punto di vista degli svantaggi, invece, abbiamo visto che…</a:t>
            </a:r>
          </a:p>
        </p:txBody>
      </p:sp>
    </p:spTree>
    <p:extLst>
      <p:ext uri="{BB962C8B-B14F-4D97-AF65-F5344CB8AC3E}">
        <p14:creationId xmlns:p14="http://schemas.microsoft.com/office/powerpoint/2010/main" val="3098351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latin typeface="SF Pro Display" pitchFamily="2" charset="0"/>
                <a:ea typeface="SF Pro Display" pitchFamily="2" charset="0"/>
                <a:cs typeface="SF Pro Display" pitchFamily="2" charset="0"/>
              </a:rPr>
              <a:t>Nell’ambito della computer grafica, le ombre sono utilizzate per migliorare sensibilmente:</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L’INTELLIGIBILITÀ DI UNA SCENA,</a:t>
            </a:r>
            <a:r>
              <a:rPr lang="it-IT" dirty="0">
                <a:latin typeface="SF Pro Display" pitchFamily="2" charset="0"/>
                <a:ea typeface="SF Pro Display" pitchFamily="2" charset="0"/>
                <a:cs typeface="SF Pro Display" pitchFamily="2" charset="0"/>
              </a:rPr>
              <a:t> cioè la chiarezza dell’interpretazione. </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COMPRENSIBILITÀ DI UN OGGETTO</a:t>
            </a:r>
            <a:r>
              <a:rPr lang="it-IT" dirty="0">
                <a:latin typeface="SF Pro Display" pitchFamily="2" charset="0"/>
                <a:ea typeface="SF Pro Display" pitchFamily="2" charset="0"/>
                <a:cs typeface="SF Pro Display" pitchFamily="2" charset="0"/>
              </a:rPr>
              <a:t> e la sua posizione relativa nella scena rispetto alla fonte luminosa e all'osservatore.</a:t>
            </a:r>
          </a:p>
          <a:p>
            <a:pPr marL="285750" lvl="0" indent="-285750" algn="l" rtl="0">
              <a:spcBef>
                <a:spcPts val="0"/>
              </a:spcBef>
              <a:spcAft>
                <a:spcPts val="0"/>
              </a:spcAft>
              <a:buFont typeface="Arial" panose="020B0604020202020204" pitchFamily="34" charset="0"/>
              <a:buChar char="•"/>
            </a:pPr>
            <a:r>
              <a:rPr lang="it-IT" b="1" dirty="0">
                <a:effectLst/>
                <a:latin typeface="SF Pro Display" pitchFamily="2" charset="0"/>
                <a:ea typeface="SF Pro Display" pitchFamily="2" charset="0"/>
                <a:cs typeface="SF Pro Display" pitchFamily="2" charset="0"/>
              </a:rPr>
              <a:t>IL LIVELLO DI REALISMO</a:t>
            </a:r>
            <a:r>
              <a:rPr lang="it-IT" dirty="0">
                <a:latin typeface="SF Pro Display" pitchFamily="2" charset="0"/>
                <a:ea typeface="SF Pro Display" pitchFamily="2" charset="0"/>
                <a:cs typeface="SF Pro Display" pitchFamily="2" charset="0"/>
              </a:rPr>
              <a:t> di un’animazione. In particolare, questo punto è di fondamentale importanza in quanto la tecnica dello shadow mapping nasce proprio per migliorare le prestazioni delle animazioni 3D in real-time.</a:t>
            </a:r>
          </a:p>
          <a:p>
            <a:endParaRPr lang="it-IT" dirty="0">
              <a:latin typeface="SF Pro Display" pitchFamily="2" charset="0"/>
              <a:ea typeface="SF Pro Display" pitchFamily="2" charset="0"/>
              <a:cs typeface="SF Pro Display" pitchFamily="2" charset="0"/>
            </a:endParaRPr>
          </a:p>
          <a:p>
            <a:r>
              <a:rPr lang="it-IT" dirty="0">
                <a:latin typeface="SF Pro Display" pitchFamily="2" charset="0"/>
                <a:ea typeface="SF Pro Display" pitchFamily="2" charset="0"/>
                <a:cs typeface="SF Pro Display" pitchFamily="2" charset="0"/>
              </a:rPr>
              <a:t>Determinare se un punto sia o meno in ombra non è un'operazione banale:</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a livello tecnico dal punto di vista della potenza di calcolo richiesta</a:t>
            </a:r>
          </a:p>
          <a:p>
            <a:pPr marL="285750" indent="-285750">
              <a:buFont typeface="Arial" panose="020B0604020202020204" pitchFamily="34" charset="0"/>
              <a:buChar char="•"/>
            </a:pPr>
            <a:r>
              <a:rPr lang="it-IT" dirty="0">
                <a:latin typeface="SF Pro Display" pitchFamily="2" charset="0"/>
                <a:ea typeface="SF Pro Display" pitchFamily="2" charset="0"/>
                <a:cs typeface="SF Pro Display" pitchFamily="2" charset="0"/>
              </a:rPr>
              <a:t>ma anche a livello implementativo dal punto di vista degli svariati algoritmi che si possono scegliere.</a:t>
            </a:r>
          </a:p>
        </p:txBody>
      </p:sp>
    </p:spTree>
    <p:extLst>
      <p:ext uri="{BB962C8B-B14F-4D97-AF65-F5344CB8AC3E}">
        <p14:creationId xmlns:p14="http://schemas.microsoft.com/office/powerpoint/2010/main" val="24241394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F6ABC24E-6AC9-23C7-7965-0F97B6606676}"/>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CEA5BF8A-7546-92F3-7E6E-519CCBCB715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A29C825A-B2C9-4F86-2FFE-B6CB0ACA8D2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continuare la ricerca e l'approfondimento di questa tecnica, sicuramente si può …</a:t>
            </a:r>
          </a:p>
        </p:txBody>
      </p:sp>
    </p:spTree>
    <p:extLst>
      <p:ext uri="{BB962C8B-B14F-4D97-AF65-F5344CB8AC3E}">
        <p14:creationId xmlns:p14="http://schemas.microsoft.com/office/powerpoint/2010/main" val="86368203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Grazie, e 30 e lode!</a:t>
            </a:r>
            <a:b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br>
            <a:b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br>
            <a:r>
              <a:rPr kumimoji="0" lang="it-IT" sz="1400" b="0" i="0" u="none" strike="noStrike" kern="0" cap="none" spc="0" normalizeH="0" baseline="0" noProof="0" dirty="0">
                <a:ln>
                  <a:noFill/>
                </a:ln>
                <a:solidFill>
                  <a:srgbClr val="000000"/>
                </a:solidFill>
                <a:effectLst/>
                <a:uLnTx/>
                <a:uFillTx/>
                <a:latin typeface="SF Pro Display" pitchFamily="2" charset="0"/>
                <a:ea typeface="SF Pro Display" pitchFamily="2" charset="0"/>
                <a:cs typeface="SF Pro Display" pitchFamily="2" charset="0"/>
                <a:sym typeface="Arial"/>
              </a:rPr>
              <a:t>Presentazione offerta da Mario Gabriele Carofano.</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Per lo sviluppo di questo progetto, mi sono principalmente basato sui seguenti riferimenti:</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primo è l’articolo accademico vero e proprio pubblicato da Lance Williams nel 1978 dove si spiega la tecnica dello shadow mapping.</a:t>
            </a:r>
          </a:p>
          <a:p>
            <a:pPr marL="285750" indent="-285750">
              <a:buFont typeface="Arial" panose="020B0604020202020204" pitchFamily="34" charset="0"/>
              <a:buChar char="•"/>
            </a:pPr>
            <a:r>
              <a:rPr lang="it-IT" sz="1400" dirty="0">
                <a:latin typeface="SF Pro Display" pitchFamily="2" charset="0"/>
                <a:ea typeface="SF Pro Display" pitchFamily="2" charset="0"/>
                <a:cs typeface="SF Pro Display" pitchFamily="2" charset="0"/>
              </a:rPr>
              <a:t>Il secondo è un sito web nel quale è proposta una possibile implementazione dello shadow mapping.</a:t>
            </a:r>
          </a:p>
        </p:txBody>
      </p:sp>
    </p:spTree>
    <p:extLst>
      <p:ext uri="{BB962C8B-B14F-4D97-AF65-F5344CB8AC3E}">
        <p14:creationId xmlns:p14="http://schemas.microsoft.com/office/powerpoint/2010/main" val="401389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it-IT" dirty="0">
                <a:latin typeface="SF Pro Display" pitchFamily="2" charset="0"/>
                <a:ea typeface="SF Pro Display" pitchFamily="2" charset="0"/>
                <a:cs typeface="SF Pro Display" pitchFamily="2" charset="0"/>
              </a:rPr>
              <a:t>Storicamente, sono stati pubblicati diversi metodi. Tra questi, ricordiamo:</a:t>
            </a:r>
          </a:p>
          <a:p>
            <a:pPr marL="285750" lvl="0" indent="-285750" algn="l" rtl="0">
              <a:spcBef>
                <a:spcPts val="0"/>
              </a:spcBef>
              <a:spcAft>
                <a:spcPts val="0"/>
              </a:spcAft>
              <a:buFont typeface="Arial" panose="020B0604020202020204" pitchFamily="34" charset="0"/>
              <a:buChar char="•"/>
            </a:pPr>
            <a:r>
              <a:rPr lang="it-IT" dirty="0">
                <a:latin typeface="SF Pro Display" pitchFamily="2" charset="0"/>
                <a:ea typeface="SF Pro Display" pitchFamily="2" charset="0"/>
                <a:cs typeface="SF Pro Display" pitchFamily="2" charset="0"/>
              </a:rPr>
              <a:t>L'algoritmo per gli </a:t>
            </a:r>
            <a:r>
              <a:rPr lang="it-IT" sz="1400" dirty="0">
                <a:latin typeface="SF Pro Display" pitchFamily="2" charset="0"/>
                <a:ea typeface="SF Pro Display" pitchFamily="2" charset="0"/>
                <a:cs typeface="SF Pro Display" pitchFamily="2" charset="0"/>
              </a:rPr>
              <a:t>SHADOW VOLUMES,</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introdotto da Frank Crow nel 1977</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utilizza una mesh di poligoni che proiettano l’ombra degli oggetti andando ad estrudere la geometria (o silhouette) dei vertici che sono illuminati.</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Una possibile implementazione per questa tecnica utilizza lo stencil buffer per memorizzare Il poligono che deve essere estruso.</a:t>
            </a:r>
          </a:p>
          <a:p>
            <a:pPr marL="342900" lvl="5" indent="-342900">
              <a:buFont typeface="+mj-lt"/>
              <a:buAutoNum type="arabicPeriod"/>
            </a:pPr>
            <a:r>
              <a:rPr lang="it-IT" dirty="0">
                <a:latin typeface="SF Pro Display" pitchFamily="2" charset="0"/>
                <a:ea typeface="SF Pro Display" pitchFamily="2" charset="0"/>
                <a:cs typeface="SF Pro Display" pitchFamily="2" charset="0"/>
              </a:rPr>
              <a:t>Rientra nella categoria delle tecniche </a:t>
            </a:r>
            <a:r>
              <a:rPr lang="it-IT" dirty="0" err="1">
                <a:latin typeface="SF Pro Display" pitchFamily="2" charset="0"/>
                <a:ea typeface="SF Pro Display" pitchFamily="2" charset="0"/>
                <a:cs typeface="SF Pro Display" pitchFamily="2" charset="0"/>
              </a:rPr>
              <a:t>object-based</a:t>
            </a:r>
            <a:r>
              <a:rPr lang="it-IT" dirty="0">
                <a:latin typeface="SF Pro Display" pitchFamily="2" charset="0"/>
                <a:ea typeface="SF Pro Display" pitchFamily="2" charset="0"/>
                <a:cs typeface="SF Pro Display" pitchFamily="2" charset="0"/>
              </a:rPr>
              <a:t>, in quanto si basano sulla geometria degli oggetti presenti nella scena, richiedendo maggiore potenza di calcolo all'aumentare della sua complessità ma, allo stesso tempo</a:t>
            </a:r>
            <a:r>
              <a:rPr lang="it-IT">
                <a:latin typeface="SF Pro Display" pitchFamily="2" charset="0"/>
                <a:ea typeface="SF Pro Display" pitchFamily="2" charset="0"/>
                <a:cs typeface="SF Pro Display" pitchFamily="2" charset="0"/>
              </a:rPr>
              <a:t>, per ottenere una </a:t>
            </a:r>
            <a:r>
              <a:rPr lang="it-IT" dirty="0">
                <a:latin typeface="SF Pro Display" pitchFamily="2" charset="0"/>
                <a:ea typeface="SF Pro Display" pitchFamily="2" charset="0"/>
                <a:cs typeface="SF Pro Display" pitchFamily="2" charset="0"/>
              </a:rPr>
              <a:t>miglior qualità delle ombre generate.</a:t>
            </a:r>
          </a:p>
          <a:p>
            <a:pPr lvl="0" algn="l" rtl="0">
              <a:spcBef>
                <a:spcPts val="0"/>
              </a:spcBef>
              <a:spcAft>
                <a:spcPts val="0"/>
              </a:spcAft>
            </a:pPr>
            <a:endParaRPr lang="it-IT" sz="1400" dirty="0">
              <a:latin typeface="SF Pro Display" pitchFamily="2" charset="0"/>
              <a:ea typeface="SF Pro Display" pitchFamily="2" charset="0"/>
              <a:cs typeface="SF Pro Display" pitchFamily="2" charset="0"/>
            </a:endParaRPr>
          </a:p>
          <a:p>
            <a:pPr marL="285750" lvl="0" indent="-285750" algn="l" rtl="0">
              <a:spcBef>
                <a:spcPts val="0"/>
              </a:spcBef>
              <a:spcAft>
                <a:spcPts val="0"/>
              </a:spcAft>
              <a:buFont typeface="Arial" panose="020B0604020202020204" pitchFamily="34" charset="0"/>
              <a:buChar char="•"/>
            </a:pPr>
            <a:r>
              <a:rPr lang="it-IT" sz="1400" dirty="0">
                <a:latin typeface="SF Pro Display" pitchFamily="2" charset="0"/>
                <a:ea typeface="SF Pro Display" pitchFamily="2" charset="0"/>
                <a:cs typeface="SF Pro Display" pitchFamily="2" charset="0"/>
              </a:rPr>
              <a:t>L'algoritmo per lo SHADOW MAPPING</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introdotto da Lance Williams nel 1978 nel paper "Casting </a:t>
            </a:r>
            <a:r>
              <a:rPr lang="it-IT" sz="1400" dirty="0" err="1">
                <a:latin typeface="SF Pro Display" pitchFamily="2" charset="0"/>
                <a:ea typeface="SF Pro Display" pitchFamily="2" charset="0"/>
                <a:cs typeface="SF Pro Display" pitchFamily="2" charset="0"/>
              </a:rPr>
              <a:t>curved</a:t>
            </a:r>
            <a:r>
              <a:rPr lang="it-IT" sz="1400" dirty="0">
                <a:latin typeface="SF Pro Display" pitchFamily="2" charset="0"/>
                <a:ea typeface="SF Pro Display" pitchFamily="2" charset="0"/>
                <a:cs typeface="SF Pro Display" pitchFamily="2" charset="0"/>
              </a:rPr>
              <a:t> </a:t>
            </a:r>
            <a:r>
              <a:rPr lang="it-IT" sz="1400" dirty="0" err="1">
                <a:latin typeface="SF Pro Display" pitchFamily="2" charset="0"/>
                <a:ea typeface="SF Pro Display" pitchFamily="2" charset="0"/>
                <a:cs typeface="SF Pro Display" pitchFamily="2" charset="0"/>
              </a:rPr>
              <a:t>shadows</a:t>
            </a:r>
            <a:r>
              <a:rPr lang="it-IT" sz="1400" dirty="0">
                <a:latin typeface="SF Pro Display" pitchFamily="2" charset="0"/>
                <a:ea typeface="SF Pro Display" pitchFamily="2" charset="0"/>
                <a:cs typeface="SF Pro Display" pitchFamily="2" charset="0"/>
              </a:rPr>
              <a:t> on </a:t>
            </a:r>
            <a:r>
              <a:rPr lang="it-IT" sz="1400" dirty="0" err="1">
                <a:latin typeface="SF Pro Display" pitchFamily="2" charset="0"/>
                <a:ea typeface="SF Pro Display" pitchFamily="2" charset="0"/>
                <a:cs typeface="SF Pro Display" pitchFamily="2" charset="0"/>
              </a:rPr>
              <a:t>curved</a:t>
            </a:r>
            <a:r>
              <a:rPr lang="it-IT" sz="1400" dirty="0">
                <a:latin typeface="SF Pro Display" pitchFamily="2" charset="0"/>
                <a:ea typeface="SF Pro Display" pitchFamily="2" charset="0"/>
                <a:cs typeface="SF Pro Display" pitchFamily="2" charset="0"/>
              </a:rPr>
              <a:t> </a:t>
            </a:r>
            <a:r>
              <a:rPr lang="it-IT" sz="1400" dirty="0" err="1">
                <a:latin typeface="SF Pro Display" pitchFamily="2" charset="0"/>
                <a:ea typeface="SF Pro Display" pitchFamily="2" charset="0"/>
                <a:cs typeface="SF Pro Display" pitchFamily="2" charset="0"/>
              </a:rPr>
              <a:t>surfaces</a:t>
            </a:r>
            <a:r>
              <a:rPr lang="it-IT" sz="1400" dirty="0">
                <a:latin typeface="SF Pro Display" pitchFamily="2" charset="0"/>
                <a:ea typeface="SF Pro Display" pitchFamily="2" charset="0"/>
                <a:cs typeface="SF Pro Display" pitchFamily="2" charset="0"/>
              </a:rPr>
              <a:t>"</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La sua implementazione prevede l'utilizzo di una texture ottenuta dal depth buffer, detta depth map o shadow map, per disegnare le ombre proiettate da una singola fonte luminosa.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lavora in post-produzione, cioè quando la scena è stata già </a:t>
            </a:r>
            <a:r>
              <a:rPr lang="it-IT" sz="1400" dirty="0" err="1">
                <a:latin typeface="SF Pro Display" pitchFamily="2" charset="0"/>
                <a:ea typeface="SF Pro Display" pitchFamily="2" charset="0"/>
                <a:cs typeface="SF Pro Display" pitchFamily="2" charset="0"/>
              </a:rPr>
              <a:t>renderizzata</a:t>
            </a:r>
            <a:r>
              <a:rPr lang="it-IT" sz="1400" dirty="0">
                <a:latin typeface="SF Pro Display" pitchFamily="2" charset="0"/>
                <a:ea typeface="SF Pro Display" pitchFamily="2" charset="0"/>
                <a:cs typeface="SF Pro Display" pitchFamily="2" charset="0"/>
              </a:rPr>
              <a:t>. Cioè, non si lavora sullo spazio tridimensionale degli oggetti in scena ma sullo spazio bidimensionale dello schermo.</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Per questo motivo, rientra nella categoria delle tecniche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a:t>
            </a:r>
          </a:p>
        </p:txBody>
      </p:sp>
    </p:spTree>
    <p:extLst>
      <p:ext uri="{BB962C8B-B14F-4D97-AF65-F5344CB8AC3E}">
        <p14:creationId xmlns:p14="http://schemas.microsoft.com/office/powerpoint/2010/main" val="311261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La pipeline grafica è la sequenza di operazioni che restituisce un’immagine bitmap (a seguito della fase di display) a partire dagli oggetti tridimensionali presenti in una scena (fase di </a:t>
            </a:r>
            <a:r>
              <a:rPr lang="it-IT" sz="1400" dirty="0" err="1">
                <a:latin typeface="SF Pro Display" pitchFamily="2" charset="0"/>
                <a:ea typeface="SF Pro Display" pitchFamily="2" charset="0"/>
                <a:cs typeface="SF Pro Display" pitchFamily="2" charset="0"/>
              </a:rPr>
              <a:t>modeling</a:t>
            </a:r>
            <a:r>
              <a:rPr lang="it-IT" sz="1400" dirty="0">
                <a:latin typeface="SF Pro Display" pitchFamily="2" charset="0"/>
                <a:ea typeface="SF Pro Display" pitchFamily="2" charset="0"/>
                <a:cs typeface="SF Pro Display" pitchFamily="2" charset="0"/>
              </a:rPr>
              <a:t>). Tra queste due fasi, evidenziata in verde chiaro, vi è quella di rendering, che trasforma lo spazio tridimensionale in input in un’immagine in uno spazio bidimensionale.</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400" dirty="0">
                <a:latin typeface="SF Pro Display" pitchFamily="2" charset="0"/>
                <a:ea typeface="SF Pro Display" pitchFamily="2" charset="0"/>
                <a:cs typeface="SF Pro Display" pitchFamily="2" charset="0"/>
              </a:rPr>
              <a:t>Come detto prima, lo shadow mapping lavora in post-produzione, cioè esattamente prima della fase di «Rasterization». In questo modo, può offrire delle prestazioni efficienti siccome non dipende dalla complessità della scena (numero di oggetti), ma solo dalla risoluzione dell’immagine (da qui il termine image-</a:t>
            </a:r>
            <a:r>
              <a:rPr lang="it-IT" sz="1400" dirty="0" err="1">
                <a:latin typeface="SF Pro Display" pitchFamily="2" charset="0"/>
                <a:ea typeface="SF Pro Display" pitchFamily="2" charset="0"/>
                <a:cs typeface="SF Pro Display" pitchFamily="2" charset="0"/>
              </a:rPr>
              <a:t>based</a:t>
            </a:r>
            <a:r>
              <a:rPr lang="it-IT" sz="1400" dirty="0">
                <a:latin typeface="SF Pro Display" pitchFamily="2" charset="0"/>
                <a:ea typeface="SF Pro Display" pitchFamily="2" charset="0"/>
                <a:cs typeface="SF Pro Display" pitchFamily="2" charset="0"/>
              </a:rPr>
              <a:t>). Tuttavia, come vedremo più avanti, questa caratteristica presenta anche alcuni svantaggi, tra cui vorrei citare gli errori di quantizzazione, l'aliasing e l'oscuramento errato di alcuni pixel.</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p:txBody>
      </p:sp>
    </p:spTree>
    <p:extLst>
      <p:ext uri="{BB962C8B-B14F-4D97-AF65-F5344CB8AC3E}">
        <p14:creationId xmlns:p14="http://schemas.microsoft.com/office/powerpoint/2010/main" val="15587953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Nell’implementazione che vedremo più avanti, saranno utilizzati due buffer:</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FRAME BUFFER. Si utilizza per conservare un’intera immagine digitale, detta frame, cioè l'immagine restituita dalla pipeline grafica.</a:t>
            </a:r>
          </a:p>
          <a:p>
            <a:pPr marL="342900" lvl="0" indent="-342900" algn="l" rtl="0">
              <a:spcBef>
                <a:spcPts val="0"/>
              </a:spcBef>
              <a:spcAft>
                <a:spcPts val="0"/>
              </a:spcAft>
              <a:buFont typeface="+mj-lt"/>
              <a:buAutoNum type="arabicPeriod"/>
            </a:pPr>
            <a:r>
              <a:rPr lang="it-IT" sz="1400" dirty="0">
                <a:latin typeface="SF Pro Display" pitchFamily="2" charset="0"/>
                <a:ea typeface="SF Pro Display" pitchFamily="2" charset="0"/>
                <a:cs typeface="SF Pro Display" pitchFamily="2" charset="0"/>
              </a:rPr>
              <a:t>DEPTH BUFFER. Si utilizza per stabilire quali sono le superfici visibili di una scena, conservando il valore di profondità di ogni punto dell’immagine.</a:t>
            </a:r>
          </a:p>
        </p:txBody>
      </p:sp>
    </p:spTree>
    <p:extLst>
      <p:ext uri="{BB962C8B-B14F-4D97-AF65-F5344CB8AC3E}">
        <p14:creationId xmlns:p14="http://schemas.microsoft.com/office/powerpoint/2010/main" val="3792576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a:extLst>
            <a:ext uri="{FF2B5EF4-FFF2-40B4-BE49-F238E27FC236}">
              <a16:creationId xmlns:a16="http://schemas.microsoft.com/office/drawing/2014/main" id="{7C1B1790-2F8E-B94B-3F20-795DA3293C08}"/>
            </a:ext>
          </a:extLst>
        </p:cNvPr>
        <p:cNvGrpSpPr/>
        <p:nvPr/>
      </p:nvGrpSpPr>
      <p:grpSpPr>
        <a:xfrm>
          <a:off x="0" y="0"/>
          <a:ext cx="0" cy="0"/>
          <a:chOff x="0" y="0"/>
          <a:chExt cx="0" cy="0"/>
        </a:xfrm>
      </p:grpSpPr>
      <p:sp>
        <p:nvSpPr>
          <p:cNvPr id="452" name="Google Shape;452;g14072739ea5_12_0:notes">
            <a:extLst>
              <a:ext uri="{FF2B5EF4-FFF2-40B4-BE49-F238E27FC236}">
                <a16:creationId xmlns:a16="http://schemas.microsoft.com/office/drawing/2014/main" id="{50B5BF52-2BA1-9128-2152-C0A1DC108D5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4072739ea5_12_0:notes">
            <a:extLst>
              <a:ext uri="{FF2B5EF4-FFF2-40B4-BE49-F238E27FC236}">
                <a16:creationId xmlns:a16="http://schemas.microsoft.com/office/drawing/2014/main" id="{D64BE893-51FD-2429-3EB5-4A1B0BBA51C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Nella realizzazione dello shadow mapping, quindi, è di fondamentale importanza capire cos’è e come funziona una shadow map.</a:t>
            </a:r>
          </a:p>
          <a:p>
            <a:pPr marL="0" lvl="0" indent="0" algn="l" rtl="0">
              <a:spcBef>
                <a:spcPts val="0"/>
              </a:spcBef>
              <a:spcAft>
                <a:spcPts val="0"/>
              </a:spcAft>
              <a:buNone/>
            </a:pPr>
            <a:endParaRPr lang="it-IT" sz="1400" dirty="0">
              <a:latin typeface="SF Pro Display" pitchFamily="2" charset="0"/>
              <a:ea typeface="SF Pro Display" pitchFamily="2" charset="0"/>
              <a:cs typeface="SF Pro Display" pitchFamily="2" charset="0"/>
            </a:endParaRPr>
          </a:p>
          <a:p>
            <a:pPr marL="0" lvl="0" indent="0" algn="l" rtl="0">
              <a:spcBef>
                <a:spcPts val="0"/>
              </a:spcBef>
              <a:spcAft>
                <a:spcPts val="0"/>
              </a:spcAft>
              <a:buNone/>
            </a:pPr>
            <a:r>
              <a:rPr lang="it-IT" sz="1400" dirty="0">
                <a:latin typeface="SF Pro Display" pitchFamily="2" charset="0"/>
                <a:ea typeface="SF Pro Display" pitchFamily="2" charset="0"/>
                <a:cs typeface="SF Pro Display" pitchFamily="2" charset="0"/>
              </a:rPr>
              <a:t>Una shadow map altro non </a:t>
            </a:r>
            <a:r>
              <a:rPr lang="it-IT" dirty="0"/>
              <a:t>è che un’immagine contenente la misura della distanza dei punti di un oggetto da un determinato punto di vista. Si utilizza il depth buffer per memorizzare questi valori. Vediamo in questo esempio, una scacchiera le cui pedine sono posizionate a distanze diverse.</a:t>
            </a:r>
          </a:p>
          <a:p>
            <a:pPr marL="0" lvl="0" indent="0" algn="l" rtl="0">
              <a:spcBef>
                <a:spcPts val="0"/>
              </a:spcBef>
              <a:spcAft>
                <a:spcPts val="0"/>
              </a:spcAft>
              <a:buNone/>
            </a:pPr>
            <a:endParaRPr lang="it-IT" dirty="0"/>
          </a:p>
          <a:p>
            <a:pPr marL="0" lvl="0" indent="0" algn="l" rtl="0">
              <a:spcBef>
                <a:spcPts val="0"/>
              </a:spcBef>
              <a:spcAft>
                <a:spcPts val="0"/>
              </a:spcAft>
              <a:buNone/>
            </a:pPr>
            <a:r>
              <a:rPr lang="it-IT" dirty="0"/>
              <a:t>Una shadow map si può rappresentare graficamente in scala di grigi, assegnando ai punti della scena più distanti delle gradazioni scure, mentre a quelli più vicini delle gradazioni chiare, proprio come in questo esempio.</a:t>
            </a:r>
          </a:p>
        </p:txBody>
      </p:sp>
    </p:spTree>
    <p:extLst>
      <p:ext uri="{BB962C8B-B14F-4D97-AF65-F5344CB8AC3E}">
        <p14:creationId xmlns:p14="http://schemas.microsoft.com/office/powerpoint/2010/main" val="130165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1156000"/>
            <a:ext cx="4160700" cy="2385600"/>
          </a:xfrm>
          <a:prstGeom prst="rect">
            <a:avLst/>
          </a:prstGeom>
        </p:spPr>
        <p:txBody>
          <a:bodyPr spcFirstLastPara="1" wrap="square" lIns="91425" tIns="91425" rIns="91425" bIns="91425" anchor="b" anchorCtr="0">
            <a:noAutofit/>
          </a:bodyPr>
          <a:lstStyle>
            <a:lvl1pPr lvl="0" algn="l">
              <a:spcBef>
                <a:spcPts val="0"/>
              </a:spcBef>
              <a:spcAft>
                <a:spcPts val="0"/>
              </a:spcAft>
              <a:buClr>
                <a:srgbClr val="191919"/>
              </a:buClr>
              <a:buSzPts val="5200"/>
              <a:buNone/>
              <a:defRPr sz="3600">
                <a:latin typeface="Outfit"/>
                <a:ea typeface="Outfit"/>
                <a:cs typeface="Outfit"/>
                <a:sym typeface="Outfit"/>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3225" y="3541600"/>
            <a:ext cx="4160700" cy="4206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8"/>
        <p:cNvGrpSpPr/>
        <p:nvPr/>
      </p:nvGrpSpPr>
      <p:grpSpPr>
        <a:xfrm>
          <a:off x="0" y="0"/>
          <a:ext cx="0" cy="0"/>
          <a:chOff x="0" y="0"/>
          <a:chExt cx="0" cy="0"/>
        </a:xfrm>
      </p:grpSpPr>
      <p:sp>
        <p:nvSpPr>
          <p:cNvPr id="78" name="Google Shape;7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9" name="Google Shape;79;p13"/>
          <p:cNvSpPr txBox="1">
            <a:spLocks noGrp="1"/>
          </p:cNvSpPr>
          <p:nvPr>
            <p:ph type="subTitle" idx="1"/>
          </p:nvPr>
        </p:nvSpPr>
        <p:spPr>
          <a:xfrm>
            <a:off x="720000"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0" name="Google Shape;80;p13"/>
          <p:cNvSpPr txBox="1">
            <a:spLocks noGrp="1"/>
          </p:cNvSpPr>
          <p:nvPr>
            <p:ph type="subTitle" idx="2"/>
          </p:nvPr>
        </p:nvSpPr>
        <p:spPr>
          <a:xfrm>
            <a:off x="3419271"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1" name="Google Shape;81;p13"/>
          <p:cNvSpPr txBox="1">
            <a:spLocks noGrp="1"/>
          </p:cNvSpPr>
          <p:nvPr>
            <p:ph type="subTitle" idx="3"/>
          </p:nvPr>
        </p:nvSpPr>
        <p:spPr>
          <a:xfrm>
            <a:off x="720000"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3"/>
          <p:cNvSpPr txBox="1">
            <a:spLocks noGrp="1"/>
          </p:cNvSpPr>
          <p:nvPr>
            <p:ph type="subTitle" idx="4"/>
          </p:nvPr>
        </p:nvSpPr>
        <p:spPr>
          <a:xfrm>
            <a:off x="3419271"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3" name="Google Shape;83;p13"/>
          <p:cNvSpPr txBox="1">
            <a:spLocks noGrp="1"/>
          </p:cNvSpPr>
          <p:nvPr>
            <p:ph type="subTitle" idx="5"/>
          </p:nvPr>
        </p:nvSpPr>
        <p:spPr>
          <a:xfrm>
            <a:off x="6118549" y="2178493"/>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3"/>
          <p:cNvSpPr txBox="1">
            <a:spLocks noGrp="1"/>
          </p:cNvSpPr>
          <p:nvPr>
            <p:ph type="subTitle" idx="6"/>
          </p:nvPr>
        </p:nvSpPr>
        <p:spPr>
          <a:xfrm>
            <a:off x="6118549" y="3911675"/>
            <a:ext cx="2305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5" name="Google Shape;85;p13"/>
          <p:cNvSpPr txBox="1">
            <a:spLocks noGrp="1"/>
          </p:cNvSpPr>
          <p:nvPr>
            <p:ph type="title" idx="7" hasCustomPrompt="1"/>
          </p:nvPr>
        </p:nvSpPr>
        <p:spPr>
          <a:xfrm>
            <a:off x="150540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a:spLocks noGrp="1"/>
          </p:cNvSpPr>
          <p:nvPr>
            <p:ph type="title" idx="8" hasCustomPrompt="1"/>
          </p:nvPr>
        </p:nvSpPr>
        <p:spPr>
          <a:xfrm>
            <a:off x="150540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title" idx="9" hasCustomPrompt="1"/>
          </p:nvPr>
        </p:nvSpPr>
        <p:spPr>
          <a:xfrm>
            <a:off x="4204671"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8" name="Google Shape;88;p13"/>
          <p:cNvSpPr txBox="1">
            <a:spLocks noGrp="1"/>
          </p:cNvSpPr>
          <p:nvPr>
            <p:ph type="title" idx="13" hasCustomPrompt="1"/>
          </p:nvPr>
        </p:nvSpPr>
        <p:spPr>
          <a:xfrm>
            <a:off x="4204671"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title" idx="14" hasCustomPrompt="1"/>
          </p:nvPr>
        </p:nvSpPr>
        <p:spPr>
          <a:xfrm>
            <a:off x="6903950" y="1206926"/>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title" idx="15" hasCustomPrompt="1"/>
          </p:nvPr>
        </p:nvSpPr>
        <p:spPr>
          <a:xfrm>
            <a:off x="6903950" y="2939527"/>
            <a:ext cx="734700" cy="5727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2" name="Google Shape;92;p13"/>
          <p:cNvSpPr txBox="1">
            <a:spLocks noGrp="1"/>
          </p:cNvSpPr>
          <p:nvPr>
            <p:ph type="subTitle" idx="17"/>
          </p:nvPr>
        </p:nvSpPr>
        <p:spPr>
          <a:xfrm>
            <a:off x="3419271"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3" name="Google Shape;93;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4" name="Google Shape;94;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5" name="Google Shape;95;p13"/>
          <p:cNvSpPr txBox="1">
            <a:spLocks noGrp="1"/>
          </p:cNvSpPr>
          <p:nvPr>
            <p:ph type="subTitle" idx="20"/>
          </p:nvPr>
        </p:nvSpPr>
        <p:spPr>
          <a:xfrm>
            <a:off x="3419271"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96" name="Google Shape;96;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DM Sans"/>
              <a:buNone/>
              <a:defRPr sz="2400" b="1">
                <a:solidFill>
                  <a:schemeClr val="dk1"/>
                </a:solidFill>
                <a:latin typeface="Outfit"/>
                <a:ea typeface="Outfit"/>
                <a:cs typeface="Outfit"/>
                <a:sym typeface="Outfit"/>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sp>
        <p:nvSpPr>
          <p:cNvPr id="240" name="Google Shape;240;p2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dirty="0"/>
          </a:p>
        </p:txBody>
      </p:sp>
      <p:sp>
        <p:nvSpPr>
          <p:cNvPr id="241" name="Google Shape;241;p25"/>
          <p:cNvSpPr txBox="1">
            <a:spLocks noGrp="1"/>
          </p:cNvSpPr>
          <p:nvPr>
            <p:ph type="subTitle" idx="1"/>
          </p:nvPr>
        </p:nvSpPr>
        <p:spPr>
          <a:xfrm>
            <a:off x="4646250"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2" name="Google Shape;242;p25"/>
          <p:cNvSpPr txBox="1">
            <a:spLocks noGrp="1"/>
          </p:cNvSpPr>
          <p:nvPr>
            <p:ph type="subTitle" idx="2"/>
          </p:nvPr>
        </p:nvSpPr>
        <p:spPr>
          <a:xfrm>
            <a:off x="1099338" y="1667625"/>
            <a:ext cx="3398400" cy="1899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309"/>
        <p:cNvGrpSpPr/>
        <p:nvPr/>
      </p:nvGrpSpPr>
      <p:grpSpPr>
        <a:xfrm>
          <a:off x="0" y="0"/>
          <a:ext cx="0" cy="0"/>
          <a:chOff x="0" y="0"/>
          <a:chExt cx="0" cy="0"/>
        </a:xfrm>
      </p:grpSpPr>
      <p:sp>
        <p:nvSpPr>
          <p:cNvPr id="310" name="Google Shape;310;p3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5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1" name="Google Shape;311;p30"/>
          <p:cNvSpPr txBox="1">
            <a:spLocks noGrp="1"/>
          </p:cNvSpPr>
          <p:nvPr>
            <p:ph type="subTitle" idx="1"/>
          </p:nvPr>
        </p:nvSpPr>
        <p:spPr>
          <a:xfrm>
            <a:off x="713225" y="1841450"/>
            <a:ext cx="5094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313"/>
        <p:cNvGrpSpPr/>
        <p:nvPr/>
      </p:nvGrpSpPr>
      <p:grpSpPr>
        <a:xfrm>
          <a:off x="0" y="0"/>
          <a:ext cx="0" cy="0"/>
          <a:chOff x="0" y="0"/>
          <a:chExt cx="0" cy="0"/>
        </a:xfrm>
      </p:grpSpPr>
      <p:grpSp>
        <p:nvGrpSpPr>
          <p:cNvPr id="314" name="Google Shape;314;p31"/>
          <p:cNvGrpSpPr/>
          <p:nvPr/>
        </p:nvGrpSpPr>
        <p:grpSpPr>
          <a:xfrm>
            <a:off x="-247298" y="-446215"/>
            <a:ext cx="9638610" cy="6030088"/>
            <a:chOff x="-247298" y="-446215"/>
            <a:chExt cx="9638610" cy="6030088"/>
          </a:xfrm>
        </p:grpSpPr>
        <p:sp>
          <p:nvSpPr>
            <p:cNvPr id="315" name="Google Shape;315;p31"/>
            <p:cNvSpPr/>
            <p:nvPr/>
          </p:nvSpPr>
          <p:spPr>
            <a:xfrm>
              <a:off x="-125573"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1"/>
            <p:cNvSpPr/>
            <p:nvPr/>
          </p:nvSpPr>
          <p:spPr>
            <a:xfrm>
              <a:off x="-125583"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1"/>
            <p:cNvSpPr/>
            <p:nvPr/>
          </p:nvSpPr>
          <p:spPr>
            <a:xfrm rot="10800000" flipH="1">
              <a:off x="-247298"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1"/>
            <p:cNvSpPr/>
            <p:nvPr/>
          </p:nvSpPr>
          <p:spPr>
            <a:xfrm rot="10800000" flipH="1">
              <a:off x="346967" y="-44621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1"/>
            <p:cNvSpPr/>
            <p:nvPr/>
          </p:nvSpPr>
          <p:spPr>
            <a:xfrm rot="10800000">
              <a:off x="7958317" y="-4286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1"/>
            <p:cNvSpPr/>
            <p:nvPr/>
          </p:nvSpPr>
          <p:spPr>
            <a:xfrm rot="10800000">
              <a:off x="8552602" y="496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1"/>
            <p:cNvSpPr/>
            <p:nvPr/>
          </p:nvSpPr>
          <p:spPr>
            <a:xfrm>
              <a:off x="8430777" y="41199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1"/>
            <p:cNvSpPr/>
            <p:nvPr/>
          </p:nvSpPr>
          <p:spPr>
            <a:xfrm>
              <a:off x="8430767" y="46157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23"/>
        <p:cNvGrpSpPr/>
        <p:nvPr/>
      </p:nvGrpSpPr>
      <p:grpSpPr>
        <a:xfrm>
          <a:off x="0" y="0"/>
          <a:ext cx="0" cy="0"/>
          <a:chOff x="0" y="0"/>
          <a:chExt cx="0" cy="0"/>
        </a:xfrm>
      </p:grpSpPr>
      <p:grpSp>
        <p:nvGrpSpPr>
          <p:cNvPr id="324" name="Google Shape;324;p32"/>
          <p:cNvGrpSpPr/>
          <p:nvPr/>
        </p:nvGrpSpPr>
        <p:grpSpPr>
          <a:xfrm>
            <a:off x="-476796" y="2900252"/>
            <a:ext cx="10097585" cy="2865204"/>
            <a:chOff x="-476796" y="2900252"/>
            <a:chExt cx="10097585" cy="2865204"/>
          </a:xfrm>
        </p:grpSpPr>
        <p:grpSp>
          <p:nvGrpSpPr>
            <p:cNvPr id="325" name="Google Shape;325;p32"/>
            <p:cNvGrpSpPr/>
            <p:nvPr/>
          </p:nvGrpSpPr>
          <p:grpSpPr>
            <a:xfrm>
              <a:off x="-476796" y="2900252"/>
              <a:ext cx="10097585" cy="2865204"/>
              <a:chOff x="-476796" y="2900252"/>
              <a:chExt cx="10097585" cy="2865204"/>
            </a:xfrm>
          </p:grpSpPr>
          <p:sp>
            <p:nvSpPr>
              <p:cNvPr id="326" name="Google Shape;326;p32"/>
              <p:cNvSpPr/>
              <p:nvPr/>
            </p:nvSpPr>
            <p:spPr>
              <a:xfrm rot="10800000" flipH="1">
                <a:off x="-266661"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2"/>
              <p:cNvSpPr/>
              <p:nvPr/>
            </p:nvSpPr>
            <p:spPr>
              <a:xfrm>
                <a:off x="-90736"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2"/>
              <p:cNvSpPr/>
              <p:nvPr/>
            </p:nvSpPr>
            <p:spPr>
              <a:xfrm>
                <a:off x="-476796"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2"/>
              <p:cNvSpPr/>
              <p:nvPr/>
            </p:nvSpPr>
            <p:spPr>
              <a:xfrm rot="10800000">
                <a:off x="8571944" y="290025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2"/>
              <p:cNvSpPr/>
              <p:nvPr/>
            </p:nvSpPr>
            <p:spPr>
              <a:xfrm flipH="1">
                <a:off x="8396019" y="44252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2"/>
              <p:cNvSpPr/>
              <p:nvPr/>
            </p:nvSpPr>
            <p:spPr>
              <a:xfrm flipH="1">
                <a:off x="8782079" y="352281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2"/>
              <p:cNvSpPr/>
              <p:nvPr/>
            </p:nvSpPr>
            <p:spPr>
              <a:xfrm rot="10800000">
                <a:off x="8009979"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3" name="Google Shape;333;p32"/>
            <p:cNvSpPr/>
            <p:nvPr/>
          </p:nvSpPr>
          <p:spPr>
            <a:xfrm rot="10800000" flipH="1">
              <a:off x="293867" y="47973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Outfit"/>
              <a:buNone/>
              <a:defRPr sz="3500" b="1">
                <a:solidFill>
                  <a:schemeClr val="dk1"/>
                </a:solidFill>
                <a:latin typeface="Outfit"/>
                <a:ea typeface="Outfit"/>
                <a:cs typeface="Outfit"/>
                <a:sym typeface="Outfit"/>
              </a:defRPr>
            </a:lvl1pPr>
            <a:lvl2pPr lvl="1"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2pPr>
            <a:lvl3pPr lvl="2"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3pPr>
            <a:lvl4pPr lvl="3"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4pPr>
            <a:lvl5pPr lvl="4"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5pPr>
            <a:lvl6pPr lvl="5"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6pPr>
            <a:lvl7pPr lvl="6"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7pPr>
            <a:lvl8pPr lvl="7"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8pPr>
            <a:lvl9pPr lvl="8" rtl="0">
              <a:spcBef>
                <a:spcPts val="0"/>
              </a:spcBef>
              <a:spcAft>
                <a:spcPts val="0"/>
              </a:spcAft>
              <a:buClr>
                <a:schemeClr val="dk1"/>
              </a:buClr>
              <a:buSzPts val="3500"/>
              <a:buFont typeface="Outfit Medium"/>
              <a:buNone/>
              <a:defRPr sz="3500">
                <a:solidFill>
                  <a:schemeClr val="dk1"/>
                </a:solidFill>
                <a:latin typeface="Outfit Medium"/>
                <a:ea typeface="Outfit Medium"/>
                <a:cs typeface="Outfit Medium"/>
                <a:sym typeface="Outfit Medium"/>
              </a:defRPr>
            </a:lvl9pPr>
          </a:lstStyle>
          <a:p>
            <a:endParaRPr dirty="0"/>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58" r:id="rId2"/>
    <p:sldLayoutId id="2147483659" r:id="rId3"/>
    <p:sldLayoutId id="2147483671" r:id="rId4"/>
    <p:sldLayoutId id="2147483676" r:id="rId5"/>
    <p:sldLayoutId id="2147483677" r:id="rId6"/>
    <p:sldLayoutId id="214748367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mgcarofano/Shadow-Mapping" TargetMode="External"/><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6"/>
          <p:cNvSpPr txBox="1">
            <a:spLocks noGrp="1"/>
          </p:cNvSpPr>
          <p:nvPr>
            <p:ph type="ctrTitle"/>
          </p:nvPr>
        </p:nvSpPr>
        <p:spPr>
          <a:xfrm>
            <a:off x="720000" y="1053973"/>
            <a:ext cx="4395336" cy="1846629"/>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it-IT" b="1" dirty="0">
                <a:solidFill>
                  <a:schemeClr val="bg2">
                    <a:lumMod val="10000"/>
                  </a:schemeClr>
                </a:solidFill>
              </a:rPr>
              <a:t>Introduzione allo Shadow Mapping in Computer Graphics</a:t>
            </a:r>
            <a:endParaRPr b="0" dirty="0">
              <a:solidFill>
                <a:schemeClr val="bg2">
                  <a:lumMod val="10000"/>
                </a:schemeClr>
              </a:solidFill>
              <a:latin typeface="Outfit Medium" pitchFamily="2" charset="0"/>
            </a:endParaRPr>
          </a:p>
        </p:txBody>
      </p:sp>
      <p:sp>
        <p:nvSpPr>
          <p:cNvPr id="345" name="Google Shape;345;p36"/>
          <p:cNvSpPr txBox="1">
            <a:spLocks noGrp="1"/>
          </p:cNvSpPr>
          <p:nvPr>
            <p:ph type="subTitle" idx="1"/>
          </p:nvPr>
        </p:nvSpPr>
        <p:spPr>
          <a:xfrm>
            <a:off x="720000" y="2987345"/>
            <a:ext cx="4160700" cy="1506536"/>
          </a:xfrm>
          <a:prstGeom prst="rect">
            <a:avLst/>
          </a:prstGeom>
        </p:spPr>
        <p:txBody>
          <a:bodyPr spcFirstLastPara="1" wrap="square" lIns="91425" tIns="91425" rIns="91425" bIns="91425" anchor="ctr" anchorCtr="0">
            <a:spAutoFit/>
          </a:bodyPr>
          <a:lstStyle/>
          <a:p>
            <a:pPr marL="0" lvl="0" indent="0" algn="l" rtl="0">
              <a:spcBef>
                <a:spcPts val="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Docente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lvl="0" indent="0" algn="l" rtl="0">
              <a:spcBef>
                <a:spcPts val="0"/>
              </a:spcBef>
              <a:spcAft>
                <a:spcPts val="0"/>
              </a:spcAft>
              <a:buNone/>
            </a:pPr>
            <a:r>
              <a:rPr lang="en" dirty="0">
                <a:solidFill>
                  <a:schemeClr val="bg2">
                    <a:lumMod val="10000"/>
                  </a:schemeClr>
                </a:solidFill>
                <a:latin typeface="SF Pro Display Medium" pitchFamily="2" charset="0"/>
                <a:ea typeface="SF Pro Display Medium" pitchFamily="2" charset="0"/>
                <a:cs typeface="SF Pro Display Medium" pitchFamily="2" charset="0"/>
              </a:rPr>
              <a:t>Diego Romano</a:t>
            </a:r>
          </a:p>
          <a:p>
            <a:pPr marL="0" lvl="0" indent="0" rtl="0">
              <a:spcBef>
                <a:spcPts val="600"/>
              </a:spcBef>
              <a:spcAft>
                <a:spcPts val="0"/>
              </a:spcAft>
              <a:buNone/>
            </a:pPr>
            <a:r>
              <a:rPr lang="en" sz="1200" i="1" dirty="0" err="1">
                <a:solidFill>
                  <a:schemeClr val="bg2">
                    <a:lumMod val="10000"/>
                  </a:schemeClr>
                </a:solidFill>
                <a:latin typeface="SF Pro Display" pitchFamily="2" charset="0"/>
                <a:ea typeface="SF Pro Display" pitchFamily="2" charset="0"/>
                <a:cs typeface="SF Pro Display" pitchFamily="2" charset="0"/>
              </a:rPr>
              <a:t>Studente</a:t>
            </a:r>
            <a:r>
              <a:rPr lang="en" sz="1200" i="1" dirty="0">
                <a:solidFill>
                  <a:schemeClr val="bg2">
                    <a:lumMod val="10000"/>
                  </a:schemeClr>
                </a:solidFill>
                <a:latin typeface="SF Pro Display" pitchFamily="2" charset="0"/>
                <a:ea typeface="SF Pro Display" pitchFamily="2" charset="0"/>
                <a:cs typeface="SF Pro Display" pitchFamily="2" charset="0"/>
              </a:rPr>
              <a:t>:</a:t>
            </a:r>
          </a:p>
          <a:p>
            <a:pPr marL="0" indent="0"/>
            <a:r>
              <a:rPr lang="it-IT" dirty="0">
                <a:solidFill>
                  <a:schemeClr val="bg2">
                    <a:lumMod val="10000"/>
                  </a:schemeClr>
                </a:solidFill>
                <a:latin typeface="SF Pro Display Medium" pitchFamily="2" charset="0"/>
                <a:ea typeface="SF Pro Display Medium" pitchFamily="2" charset="0"/>
                <a:cs typeface="SF Pro Display Medium" pitchFamily="2" charset="0"/>
              </a:rPr>
              <a:t>Mario Gabriele Carofano</a:t>
            </a:r>
          </a:p>
          <a:p>
            <a:pPr marL="0" indent="0">
              <a:spcBef>
                <a:spcPts val="600"/>
              </a:spcBef>
            </a:pPr>
            <a:r>
              <a:rPr lang="it-IT" sz="1200" i="1" dirty="0">
                <a:solidFill>
                  <a:schemeClr val="bg2">
                    <a:lumMod val="10000"/>
                  </a:schemeClr>
                </a:solidFill>
                <a:latin typeface="SF Pro Display" pitchFamily="2" charset="0"/>
                <a:ea typeface="SF Pro Display" pitchFamily="2" charset="0"/>
                <a:cs typeface="SF Pro Display" pitchFamily="2" charset="0"/>
              </a:rPr>
              <a:t>Università degli Studi di Napoli "Federico II"</a:t>
            </a:r>
          </a:p>
        </p:txBody>
      </p:sp>
      <p:sp>
        <p:nvSpPr>
          <p:cNvPr id="348" name="Google Shape;348;p36"/>
          <p:cNvSpPr/>
          <p:nvPr/>
        </p:nvSpPr>
        <p:spPr>
          <a:xfrm rot="10800000" flipH="1">
            <a:off x="8492525" y="-19272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6"/>
          <p:cNvSpPr/>
          <p:nvPr/>
        </p:nvSpPr>
        <p:spPr>
          <a:xfrm>
            <a:off x="8551745" y="32678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6"/>
          <p:cNvSpPr/>
          <p:nvPr/>
        </p:nvSpPr>
        <p:spPr>
          <a:xfrm>
            <a:off x="6606686" y="25473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6"/>
          <p:cNvSpPr/>
          <p:nvPr/>
        </p:nvSpPr>
        <p:spPr>
          <a:xfrm>
            <a:off x="7103477" y="-1533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6"/>
          <p:cNvSpPr/>
          <p:nvPr/>
        </p:nvSpPr>
        <p:spPr>
          <a:xfrm>
            <a:off x="6684072" y="31846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6"/>
          <p:cNvSpPr/>
          <p:nvPr/>
        </p:nvSpPr>
        <p:spPr>
          <a:xfrm>
            <a:off x="6109895" y="1194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4" name="Google Shape;354;p36"/>
          <p:cNvSpPr/>
          <p:nvPr/>
        </p:nvSpPr>
        <p:spPr>
          <a:xfrm>
            <a:off x="6109895" y="697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6"/>
          <p:cNvSpPr/>
          <p:nvPr/>
        </p:nvSpPr>
        <p:spPr>
          <a:xfrm>
            <a:off x="7587339" y="11940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6"/>
          <p:cNvSpPr/>
          <p:nvPr/>
        </p:nvSpPr>
        <p:spPr>
          <a:xfrm>
            <a:off x="5634170" y="-42862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6"/>
          <p:cNvSpPr/>
          <p:nvPr/>
        </p:nvSpPr>
        <p:spPr>
          <a:xfrm>
            <a:off x="7017892" y="207505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6"/>
          <p:cNvSpPr/>
          <p:nvPr/>
        </p:nvSpPr>
        <p:spPr>
          <a:xfrm>
            <a:off x="5193798" y="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6"/>
          <p:cNvSpPr/>
          <p:nvPr/>
        </p:nvSpPr>
        <p:spPr>
          <a:xfrm>
            <a:off x="8068891" y="162220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6"/>
          <p:cNvSpPr/>
          <p:nvPr/>
        </p:nvSpPr>
        <p:spPr>
          <a:xfrm rot="10800000" flipH="1">
            <a:off x="5115337" y="36559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6"/>
          <p:cNvSpPr/>
          <p:nvPr/>
        </p:nvSpPr>
        <p:spPr>
          <a:xfrm rot="10800000" flipH="1">
            <a:off x="6606680" y="39247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6"/>
          <p:cNvSpPr/>
          <p:nvPr/>
        </p:nvSpPr>
        <p:spPr>
          <a:xfrm rot="10800000" flipH="1">
            <a:off x="7178797" y="353334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6"/>
          <p:cNvSpPr/>
          <p:nvPr/>
        </p:nvSpPr>
        <p:spPr>
          <a:xfrm rot="10800000" flipH="1">
            <a:off x="6606686" y="4609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6"/>
          <p:cNvSpPr/>
          <p:nvPr/>
        </p:nvSpPr>
        <p:spPr>
          <a:xfrm rot="10800000" flipH="1">
            <a:off x="5526543" y="41283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6"/>
          <p:cNvSpPr/>
          <p:nvPr/>
        </p:nvSpPr>
        <p:spPr>
          <a:xfrm>
            <a:off x="8117298" y="285223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6"/>
          <p:cNvSpPr/>
          <p:nvPr/>
        </p:nvSpPr>
        <p:spPr>
          <a:xfrm>
            <a:off x="8172542" y="30360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 name="Google Shape;424;p39">
            <a:extLst>
              <a:ext uri="{FF2B5EF4-FFF2-40B4-BE49-F238E27FC236}">
                <a16:creationId xmlns:a16="http://schemas.microsoft.com/office/drawing/2014/main" id="{4DFD2505-E11B-FD87-D9D0-C1C5505574EA}"/>
              </a:ext>
            </a:extLst>
          </p:cNvPr>
          <p:cNvCxnSpPr/>
          <p:nvPr/>
        </p:nvCxnSpPr>
        <p:spPr>
          <a:xfrm>
            <a:off x="828313" y="828000"/>
            <a:ext cx="3735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48"/>
                                        </p:tgtEl>
                                        <p:attrNameLst>
                                          <p:attrName>style.visibility</p:attrName>
                                        </p:attrNameLst>
                                      </p:cBhvr>
                                      <p:to>
                                        <p:strVal val="visible"/>
                                      </p:to>
                                    </p:set>
                                    <p:anim calcmode="lin" valueType="num">
                                      <p:cBhvr>
                                        <p:cTn id="7" dur="1000" fill="hold"/>
                                        <p:tgtEl>
                                          <p:spTgt spid="348"/>
                                        </p:tgtEl>
                                        <p:attrNameLst>
                                          <p:attrName>ppt_w</p:attrName>
                                        </p:attrNameLst>
                                      </p:cBhvr>
                                      <p:tavLst>
                                        <p:tav tm="0">
                                          <p:val>
                                            <p:fltVal val="0"/>
                                          </p:val>
                                        </p:tav>
                                        <p:tav tm="100000">
                                          <p:val>
                                            <p:strVal val="#ppt_w"/>
                                          </p:val>
                                        </p:tav>
                                      </p:tavLst>
                                    </p:anim>
                                    <p:anim calcmode="lin" valueType="num">
                                      <p:cBhvr>
                                        <p:cTn id="8" dur="1000" fill="hold"/>
                                        <p:tgtEl>
                                          <p:spTgt spid="348"/>
                                        </p:tgtEl>
                                        <p:attrNameLst>
                                          <p:attrName>ppt_h</p:attrName>
                                        </p:attrNameLst>
                                      </p:cBhvr>
                                      <p:tavLst>
                                        <p:tav tm="0">
                                          <p:val>
                                            <p:fltVal val="0"/>
                                          </p:val>
                                        </p:tav>
                                        <p:tav tm="100000">
                                          <p:val>
                                            <p:strVal val="#ppt_h"/>
                                          </p:val>
                                        </p:tav>
                                      </p:tavLst>
                                    </p:anim>
                                    <p:anim calcmode="lin" valueType="num">
                                      <p:cBhvr>
                                        <p:cTn id="9" dur="1000" fill="hold"/>
                                        <p:tgtEl>
                                          <p:spTgt spid="348"/>
                                        </p:tgtEl>
                                        <p:attrNameLst>
                                          <p:attrName>style.rotation</p:attrName>
                                        </p:attrNameLst>
                                      </p:cBhvr>
                                      <p:tavLst>
                                        <p:tav tm="0">
                                          <p:val>
                                            <p:fltVal val="90"/>
                                          </p:val>
                                        </p:tav>
                                        <p:tav tm="100000">
                                          <p:val>
                                            <p:fltVal val="0"/>
                                          </p:val>
                                        </p:tav>
                                      </p:tavLst>
                                    </p:anim>
                                    <p:animEffect transition="in" filter="fade">
                                      <p:cBhvr>
                                        <p:cTn id="10" dur="1000"/>
                                        <p:tgtEl>
                                          <p:spTgt spid="348"/>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49"/>
                                        </p:tgtEl>
                                        <p:attrNameLst>
                                          <p:attrName>style.visibility</p:attrName>
                                        </p:attrNameLst>
                                      </p:cBhvr>
                                      <p:to>
                                        <p:strVal val="visible"/>
                                      </p:to>
                                    </p:set>
                                    <p:anim calcmode="lin" valueType="num">
                                      <p:cBhvr>
                                        <p:cTn id="13" dur="1000" fill="hold"/>
                                        <p:tgtEl>
                                          <p:spTgt spid="349"/>
                                        </p:tgtEl>
                                        <p:attrNameLst>
                                          <p:attrName>ppt_w</p:attrName>
                                        </p:attrNameLst>
                                      </p:cBhvr>
                                      <p:tavLst>
                                        <p:tav tm="0">
                                          <p:val>
                                            <p:fltVal val="0"/>
                                          </p:val>
                                        </p:tav>
                                        <p:tav tm="100000">
                                          <p:val>
                                            <p:strVal val="#ppt_w"/>
                                          </p:val>
                                        </p:tav>
                                      </p:tavLst>
                                    </p:anim>
                                    <p:anim calcmode="lin" valueType="num">
                                      <p:cBhvr>
                                        <p:cTn id="14" dur="1000" fill="hold"/>
                                        <p:tgtEl>
                                          <p:spTgt spid="349"/>
                                        </p:tgtEl>
                                        <p:attrNameLst>
                                          <p:attrName>ppt_h</p:attrName>
                                        </p:attrNameLst>
                                      </p:cBhvr>
                                      <p:tavLst>
                                        <p:tav tm="0">
                                          <p:val>
                                            <p:fltVal val="0"/>
                                          </p:val>
                                        </p:tav>
                                        <p:tav tm="100000">
                                          <p:val>
                                            <p:strVal val="#ppt_h"/>
                                          </p:val>
                                        </p:tav>
                                      </p:tavLst>
                                    </p:anim>
                                    <p:anim calcmode="lin" valueType="num">
                                      <p:cBhvr>
                                        <p:cTn id="15" dur="1000" fill="hold"/>
                                        <p:tgtEl>
                                          <p:spTgt spid="349"/>
                                        </p:tgtEl>
                                        <p:attrNameLst>
                                          <p:attrName>style.rotation</p:attrName>
                                        </p:attrNameLst>
                                      </p:cBhvr>
                                      <p:tavLst>
                                        <p:tav tm="0">
                                          <p:val>
                                            <p:fltVal val="90"/>
                                          </p:val>
                                        </p:tav>
                                        <p:tav tm="100000">
                                          <p:val>
                                            <p:fltVal val="0"/>
                                          </p:val>
                                        </p:tav>
                                      </p:tavLst>
                                    </p:anim>
                                    <p:animEffect transition="in" filter="fade">
                                      <p:cBhvr>
                                        <p:cTn id="16" dur="1000"/>
                                        <p:tgtEl>
                                          <p:spTgt spid="349"/>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50"/>
                                        </p:tgtEl>
                                        <p:attrNameLst>
                                          <p:attrName>style.visibility</p:attrName>
                                        </p:attrNameLst>
                                      </p:cBhvr>
                                      <p:to>
                                        <p:strVal val="visible"/>
                                      </p:to>
                                    </p:set>
                                    <p:anim calcmode="lin" valueType="num">
                                      <p:cBhvr>
                                        <p:cTn id="19" dur="1000" fill="hold"/>
                                        <p:tgtEl>
                                          <p:spTgt spid="350"/>
                                        </p:tgtEl>
                                        <p:attrNameLst>
                                          <p:attrName>ppt_w</p:attrName>
                                        </p:attrNameLst>
                                      </p:cBhvr>
                                      <p:tavLst>
                                        <p:tav tm="0">
                                          <p:val>
                                            <p:fltVal val="0"/>
                                          </p:val>
                                        </p:tav>
                                        <p:tav tm="100000">
                                          <p:val>
                                            <p:strVal val="#ppt_w"/>
                                          </p:val>
                                        </p:tav>
                                      </p:tavLst>
                                    </p:anim>
                                    <p:anim calcmode="lin" valueType="num">
                                      <p:cBhvr>
                                        <p:cTn id="20" dur="1000" fill="hold"/>
                                        <p:tgtEl>
                                          <p:spTgt spid="350"/>
                                        </p:tgtEl>
                                        <p:attrNameLst>
                                          <p:attrName>ppt_h</p:attrName>
                                        </p:attrNameLst>
                                      </p:cBhvr>
                                      <p:tavLst>
                                        <p:tav tm="0">
                                          <p:val>
                                            <p:fltVal val="0"/>
                                          </p:val>
                                        </p:tav>
                                        <p:tav tm="100000">
                                          <p:val>
                                            <p:strVal val="#ppt_h"/>
                                          </p:val>
                                        </p:tav>
                                      </p:tavLst>
                                    </p:anim>
                                    <p:anim calcmode="lin" valueType="num">
                                      <p:cBhvr>
                                        <p:cTn id="21" dur="1000" fill="hold"/>
                                        <p:tgtEl>
                                          <p:spTgt spid="350"/>
                                        </p:tgtEl>
                                        <p:attrNameLst>
                                          <p:attrName>style.rotation</p:attrName>
                                        </p:attrNameLst>
                                      </p:cBhvr>
                                      <p:tavLst>
                                        <p:tav tm="0">
                                          <p:val>
                                            <p:fltVal val="90"/>
                                          </p:val>
                                        </p:tav>
                                        <p:tav tm="100000">
                                          <p:val>
                                            <p:fltVal val="0"/>
                                          </p:val>
                                        </p:tav>
                                      </p:tavLst>
                                    </p:anim>
                                    <p:animEffect transition="in" filter="fade">
                                      <p:cBhvr>
                                        <p:cTn id="22" dur="1000"/>
                                        <p:tgtEl>
                                          <p:spTgt spid="350"/>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1"/>
                                        </p:tgtEl>
                                        <p:attrNameLst>
                                          <p:attrName>style.visibility</p:attrName>
                                        </p:attrNameLst>
                                      </p:cBhvr>
                                      <p:to>
                                        <p:strVal val="visible"/>
                                      </p:to>
                                    </p:set>
                                    <p:anim calcmode="lin" valueType="num">
                                      <p:cBhvr>
                                        <p:cTn id="25" dur="1000" fill="hold"/>
                                        <p:tgtEl>
                                          <p:spTgt spid="351"/>
                                        </p:tgtEl>
                                        <p:attrNameLst>
                                          <p:attrName>ppt_w</p:attrName>
                                        </p:attrNameLst>
                                      </p:cBhvr>
                                      <p:tavLst>
                                        <p:tav tm="0">
                                          <p:val>
                                            <p:fltVal val="0"/>
                                          </p:val>
                                        </p:tav>
                                        <p:tav tm="100000">
                                          <p:val>
                                            <p:strVal val="#ppt_w"/>
                                          </p:val>
                                        </p:tav>
                                      </p:tavLst>
                                    </p:anim>
                                    <p:anim calcmode="lin" valueType="num">
                                      <p:cBhvr>
                                        <p:cTn id="26" dur="1000" fill="hold"/>
                                        <p:tgtEl>
                                          <p:spTgt spid="351"/>
                                        </p:tgtEl>
                                        <p:attrNameLst>
                                          <p:attrName>ppt_h</p:attrName>
                                        </p:attrNameLst>
                                      </p:cBhvr>
                                      <p:tavLst>
                                        <p:tav tm="0">
                                          <p:val>
                                            <p:fltVal val="0"/>
                                          </p:val>
                                        </p:tav>
                                        <p:tav tm="100000">
                                          <p:val>
                                            <p:strVal val="#ppt_h"/>
                                          </p:val>
                                        </p:tav>
                                      </p:tavLst>
                                    </p:anim>
                                    <p:anim calcmode="lin" valueType="num">
                                      <p:cBhvr>
                                        <p:cTn id="27" dur="1000" fill="hold"/>
                                        <p:tgtEl>
                                          <p:spTgt spid="351"/>
                                        </p:tgtEl>
                                        <p:attrNameLst>
                                          <p:attrName>style.rotation</p:attrName>
                                        </p:attrNameLst>
                                      </p:cBhvr>
                                      <p:tavLst>
                                        <p:tav tm="0">
                                          <p:val>
                                            <p:fltVal val="90"/>
                                          </p:val>
                                        </p:tav>
                                        <p:tav tm="100000">
                                          <p:val>
                                            <p:fltVal val="0"/>
                                          </p:val>
                                        </p:tav>
                                      </p:tavLst>
                                    </p:anim>
                                    <p:animEffect transition="in" filter="fade">
                                      <p:cBhvr>
                                        <p:cTn id="28" dur="1000"/>
                                        <p:tgtEl>
                                          <p:spTgt spid="351"/>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52"/>
                                        </p:tgtEl>
                                        <p:attrNameLst>
                                          <p:attrName>style.visibility</p:attrName>
                                        </p:attrNameLst>
                                      </p:cBhvr>
                                      <p:to>
                                        <p:strVal val="visible"/>
                                      </p:to>
                                    </p:set>
                                    <p:anim calcmode="lin" valueType="num">
                                      <p:cBhvr>
                                        <p:cTn id="31" dur="1000" fill="hold"/>
                                        <p:tgtEl>
                                          <p:spTgt spid="352"/>
                                        </p:tgtEl>
                                        <p:attrNameLst>
                                          <p:attrName>ppt_w</p:attrName>
                                        </p:attrNameLst>
                                      </p:cBhvr>
                                      <p:tavLst>
                                        <p:tav tm="0">
                                          <p:val>
                                            <p:fltVal val="0"/>
                                          </p:val>
                                        </p:tav>
                                        <p:tav tm="100000">
                                          <p:val>
                                            <p:strVal val="#ppt_w"/>
                                          </p:val>
                                        </p:tav>
                                      </p:tavLst>
                                    </p:anim>
                                    <p:anim calcmode="lin" valueType="num">
                                      <p:cBhvr>
                                        <p:cTn id="32" dur="1000" fill="hold"/>
                                        <p:tgtEl>
                                          <p:spTgt spid="352"/>
                                        </p:tgtEl>
                                        <p:attrNameLst>
                                          <p:attrName>ppt_h</p:attrName>
                                        </p:attrNameLst>
                                      </p:cBhvr>
                                      <p:tavLst>
                                        <p:tav tm="0">
                                          <p:val>
                                            <p:fltVal val="0"/>
                                          </p:val>
                                        </p:tav>
                                        <p:tav tm="100000">
                                          <p:val>
                                            <p:strVal val="#ppt_h"/>
                                          </p:val>
                                        </p:tav>
                                      </p:tavLst>
                                    </p:anim>
                                    <p:anim calcmode="lin" valueType="num">
                                      <p:cBhvr>
                                        <p:cTn id="33" dur="1000" fill="hold"/>
                                        <p:tgtEl>
                                          <p:spTgt spid="352"/>
                                        </p:tgtEl>
                                        <p:attrNameLst>
                                          <p:attrName>style.rotation</p:attrName>
                                        </p:attrNameLst>
                                      </p:cBhvr>
                                      <p:tavLst>
                                        <p:tav tm="0">
                                          <p:val>
                                            <p:fltVal val="90"/>
                                          </p:val>
                                        </p:tav>
                                        <p:tav tm="100000">
                                          <p:val>
                                            <p:fltVal val="0"/>
                                          </p:val>
                                        </p:tav>
                                      </p:tavLst>
                                    </p:anim>
                                    <p:animEffect transition="in" filter="fade">
                                      <p:cBhvr>
                                        <p:cTn id="34" dur="1000"/>
                                        <p:tgtEl>
                                          <p:spTgt spid="352"/>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53"/>
                                        </p:tgtEl>
                                        <p:attrNameLst>
                                          <p:attrName>style.visibility</p:attrName>
                                        </p:attrNameLst>
                                      </p:cBhvr>
                                      <p:to>
                                        <p:strVal val="visible"/>
                                      </p:to>
                                    </p:set>
                                    <p:anim calcmode="lin" valueType="num">
                                      <p:cBhvr>
                                        <p:cTn id="37" dur="1000" fill="hold"/>
                                        <p:tgtEl>
                                          <p:spTgt spid="353"/>
                                        </p:tgtEl>
                                        <p:attrNameLst>
                                          <p:attrName>ppt_w</p:attrName>
                                        </p:attrNameLst>
                                      </p:cBhvr>
                                      <p:tavLst>
                                        <p:tav tm="0">
                                          <p:val>
                                            <p:fltVal val="0"/>
                                          </p:val>
                                        </p:tav>
                                        <p:tav tm="100000">
                                          <p:val>
                                            <p:strVal val="#ppt_w"/>
                                          </p:val>
                                        </p:tav>
                                      </p:tavLst>
                                    </p:anim>
                                    <p:anim calcmode="lin" valueType="num">
                                      <p:cBhvr>
                                        <p:cTn id="38" dur="1000" fill="hold"/>
                                        <p:tgtEl>
                                          <p:spTgt spid="353"/>
                                        </p:tgtEl>
                                        <p:attrNameLst>
                                          <p:attrName>ppt_h</p:attrName>
                                        </p:attrNameLst>
                                      </p:cBhvr>
                                      <p:tavLst>
                                        <p:tav tm="0">
                                          <p:val>
                                            <p:fltVal val="0"/>
                                          </p:val>
                                        </p:tav>
                                        <p:tav tm="100000">
                                          <p:val>
                                            <p:strVal val="#ppt_h"/>
                                          </p:val>
                                        </p:tav>
                                      </p:tavLst>
                                    </p:anim>
                                    <p:anim calcmode="lin" valueType="num">
                                      <p:cBhvr>
                                        <p:cTn id="39" dur="1000" fill="hold"/>
                                        <p:tgtEl>
                                          <p:spTgt spid="353"/>
                                        </p:tgtEl>
                                        <p:attrNameLst>
                                          <p:attrName>style.rotation</p:attrName>
                                        </p:attrNameLst>
                                      </p:cBhvr>
                                      <p:tavLst>
                                        <p:tav tm="0">
                                          <p:val>
                                            <p:fltVal val="90"/>
                                          </p:val>
                                        </p:tav>
                                        <p:tav tm="100000">
                                          <p:val>
                                            <p:fltVal val="0"/>
                                          </p:val>
                                        </p:tav>
                                      </p:tavLst>
                                    </p:anim>
                                    <p:animEffect transition="in" filter="fade">
                                      <p:cBhvr>
                                        <p:cTn id="40" dur="1000"/>
                                        <p:tgtEl>
                                          <p:spTgt spid="353"/>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354"/>
                                        </p:tgtEl>
                                        <p:attrNameLst>
                                          <p:attrName>style.visibility</p:attrName>
                                        </p:attrNameLst>
                                      </p:cBhvr>
                                      <p:to>
                                        <p:strVal val="visible"/>
                                      </p:to>
                                    </p:set>
                                    <p:anim calcmode="lin" valueType="num">
                                      <p:cBhvr>
                                        <p:cTn id="43" dur="1000" fill="hold"/>
                                        <p:tgtEl>
                                          <p:spTgt spid="354"/>
                                        </p:tgtEl>
                                        <p:attrNameLst>
                                          <p:attrName>ppt_w</p:attrName>
                                        </p:attrNameLst>
                                      </p:cBhvr>
                                      <p:tavLst>
                                        <p:tav tm="0">
                                          <p:val>
                                            <p:fltVal val="0"/>
                                          </p:val>
                                        </p:tav>
                                        <p:tav tm="100000">
                                          <p:val>
                                            <p:strVal val="#ppt_w"/>
                                          </p:val>
                                        </p:tav>
                                      </p:tavLst>
                                    </p:anim>
                                    <p:anim calcmode="lin" valueType="num">
                                      <p:cBhvr>
                                        <p:cTn id="44" dur="1000" fill="hold"/>
                                        <p:tgtEl>
                                          <p:spTgt spid="354"/>
                                        </p:tgtEl>
                                        <p:attrNameLst>
                                          <p:attrName>ppt_h</p:attrName>
                                        </p:attrNameLst>
                                      </p:cBhvr>
                                      <p:tavLst>
                                        <p:tav tm="0">
                                          <p:val>
                                            <p:fltVal val="0"/>
                                          </p:val>
                                        </p:tav>
                                        <p:tav tm="100000">
                                          <p:val>
                                            <p:strVal val="#ppt_h"/>
                                          </p:val>
                                        </p:tav>
                                      </p:tavLst>
                                    </p:anim>
                                    <p:anim calcmode="lin" valueType="num">
                                      <p:cBhvr>
                                        <p:cTn id="45" dur="1000" fill="hold"/>
                                        <p:tgtEl>
                                          <p:spTgt spid="354"/>
                                        </p:tgtEl>
                                        <p:attrNameLst>
                                          <p:attrName>style.rotation</p:attrName>
                                        </p:attrNameLst>
                                      </p:cBhvr>
                                      <p:tavLst>
                                        <p:tav tm="0">
                                          <p:val>
                                            <p:fltVal val="90"/>
                                          </p:val>
                                        </p:tav>
                                        <p:tav tm="100000">
                                          <p:val>
                                            <p:fltVal val="0"/>
                                          </p:val>
                                        </p:tav>
                                      </p:tavLst>
                                    </p:anim>
                                    <p:animEffect transition="in" filter="fade">
                                      <p:cBhvr>
                                        <p:cTn id="46" dur="1000"/>
                                        <p:tgtEl>
                                          <p:spTgt spid="354"/>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355"/>
                                        </p:tgtEl>
                                        <p:attrNameLst>
                                          <p:attrName>style.visibility</p:attrName>
                                        </p:attrNameLst>
                                      </p:cBhvr>
                                      <p:to>
                                        <p:strVal val="visible"/>
                                      </p:to>
                                    </p:set>
                                    <p:anim calcmode="lin" valueType="num">
                                      <p:cBhvr>
                                        <p:cTn id="49" dur="1000" fill="hold"/>
                                        <p:tgtEl>
                                          <p:spTgt spid="355"/>
                                        </p:tgtEl>
                                        <p:attrNameLst>
                                          <p:attrName>ppt_w</p:attrName>
                                        </p:attrNameLst>
                                      </p:cBhvr>
                                      <p:tavLst>
                                        <p:tav tm="0">
                                          <p:val>
                                            <p:fltVal val="0"/>
                                          </p:val>
                                        </p:tav>
                                        <p:tav tm="100000">
                                          <p:val>
                                            <p:strVal val="#ppt_w"/>
                                          </p:val>
                                        </p:tav>
                                      </p:tavLst>
                                    </p:anim>
                                    <p:anim calcmode="lin" valueType="num">
                                      <p:cBhvr>
                                        <p:cTn id="50" dur="1000" fill="hold"/>
                                        <p:tgtEl>
                                          <p:spTgt spid="355"/>
                                        </p:tgtEl>
                                        <p:attrNameLst>
                                          <p:attrName>ppt_h</p:attrName>
                                        </p:attrNameLst>
                                      </p:cBhvr>
                                      <p:tavLst>
                                        <p:tav tm="0">
                                          <p:val>
                                            <p:fltVal val="0"/>
                                          </p:val>
                                        </p:tav>
                                        <p:tav tm="100000">
                                          <p:val>
                                            <p:strVal val="#ppt_h"/>
                                          </p:val>
                                        </p:tav>
                                      </p:tavLst>
                                    </p:anim>
                                    <p:anim calcmode="lin" valueType="num">
                                      <p:cBhvr>
                                        <p:cTn id="51" dur="1000" fill="hold"/>
                                        <p:tgtEl>
                                          <p:spTgt spid="355"/>
                                        </p:tgtEl>
                                        <p:attrNameLst>
                                          <p:attrName>style.rotation</p:attrName>
                                        </p:attrNameLst>
                                      </p:cBhvr>
                                      <p:tavLst>
                                        <p:tav tm="0">
                                          <p:val>
                                            <p:fltVal val="90"/>
                                          </p:val>
                                        </p:tav>
                                        <p:tav tm="100000">
                                          <p:val>
                                            <p:fltVal val="0"/>
                                          </p:val>
                                        </p:tav>
                                      </p:tavLst>
                                    </p:anim>
                                    <p:animEffect transition="in" filter="fade">
                                      <p:cBhvr>
                                        <p:cTn id="52" dur="1000"/>
                                        <p:tgtEl>
                                          <p:spTgt spid="355"/>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356"/>
                                        </p:tgtEl>
                                        <p:attrNameLst>
                                          <p:attrName>style.visibility</p:attrName>
                                        </p:attrNameLst>
                                      </p:cBhvr>
                                      <p:to>
                                        <p:strVal val="visible"/>
                                      </p:to>
                                    </p:set>
                                    <p:anim calcmode="lin" valueType="num">
                                      <p:cBhvr>
                                        <p:cTn id="55" dur="1000" fill="hold"/>
                                        <p:tgtEl>
                                          <p:spTgt spid="356"/>
                                        </p:tgtEl>
                                        <p:attrNameLst>
                                          <p:attrName>ppt_w</p:attrName>
                                        </p:attrNameLst>
                                      </p:cBhvr>
                                      <p:tavLst>
                                        <p:tav tm="0">
                                          <p:val>
                                            <p:fltVal val="0"/>
                                          </p:val>
                                        </p:tav>
                                        <p:tav tm="100000">
                                          <p:val>
                                            <p:strVal val="#ppt_w"/>
                                          </p:val>
                                        </p:tav>
                                      </p:tavLst>
                                    </p:anim>
                                    <p:anim calcmode="lin" valueType="num">
                                      <p:cBhvr>
                                        <p:cTn id="56" dur="1000" fill="hold"/>
                                        <p:tgtEl>
                                          <p:spTgt spid="356"/>
                                        </p:tgtEl>
                                        <p:attrNameLst>
                                          <p:attrName>ppt_h</p:attrName>
                                        </p:attrNameLst>
                                      </p:cBhvr>
                                      <p:tavLst>
                                        <p:tav tm="0">
                                          <p:val>
                                            <p:fltVal val="0"/>
                                          </p:val>
                                        </p:tav>
                                        <p:tav tm="100000">
                                          <p:val>
                                            <p:strVal val="#ppt_h"/>
                                          </p:val>
                                        </p:tav>
                                      </p:tavLst>
                                    </p:anim>
                                    <p:anim calcmode="lin" valueType="num">
                                      <p:cBhvr>
                                        <p:cTn id="57" dur="1000" fill="hold"/>
                                        <p:tgtEl>
                                          <p:spTgt spid="356"/>
                                        </p:tgtEl>
                                        <p:attrNameLst>
                                          <p:attrName>style.rotation</p:attrName>
                                        </p:attrNameLst>
                                      </p:cBhvr>
                                      <p:tavLst>
                                        <p:tav tm="0">
                                          <p:val>
                                            <p:fltVal val="90"/>
                                          </p:val>
                                        </p:tav>
                                        <p:tav tm="100000">
                                          <p:val>
                                            <p:fltVal val="0"/>
                                          </p:val>
                                        </p:tav>
                                      </p:tavLst>
                                    </p:anim>
                                    <p:animEffect transition="in" filter="fade">
                                      <p:cBhvr>
                                        <p:cTn id="58" dur="1000"/>
                                        <p:tgtEl>
                                          <p:spTgt spid="356"/>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357"/>
                                        </p:tgtEl>
                                        <p:attrNameLst>
                                          <p:attrName>style.visibility</p:attrName>
                                        </p:attrNameLst>
                                      </p:cBhvr>
                                      <p:to>
                                        <p:strVal val="visible"/>
                                      </p:to>
                                    </p:set>
                                    <p:anim calcmode="lin" valueType="num">
                                      <p:cBhvr>
                                        <p:cTn id="61" dur="1000" fill="hold"/>
                                        <p:tgtEl>
                                          <p:spTgt spid="357"/>
                                        </p:tgtEl>
                                        <p:attrNameLst>
                                          <p:attrName>ppt_w</p:attrName>
                                        </p:attrNameLst>
                                      </p:cBhvr>
                                      <p:tavLst>
                                        <p:tav tm="0">
                                          <p:val>
                                            <p:fltVal val="0"/>
                                          </p:val>
                                        </p:tav>
                                        <p:tav tm="100000">
                                          <p:val>
                                            <p:strVal val="#ppt_w"/>
                                          </p:val>
                                        </p:tav>
                                      </p:tavLst>
                                    </p:anim>
                                    <p:anim calcmode="lin" valueType="num">
                                      <p:cBhvr>
                                        <p:cTn id="62" dur="1000" fill="hold"/>
                                        <p:tgtEl>
                                          <p:spTgt spid="357"/>
                                        </p:tgtEl>
                                        <p:attrNameLst>
                                          <p:attrName>ppt_h</p:attrName>
                                        </p:attrNameLst>
                                      </p:cBhvr>
                                      <p:tavLst>
                                        <p:tav tm="0">
                                          <p:val>
                                            <p:fltVal val="0"/>
                                          </p:val>
                                        </p:tav>
                                        <p:tav tm="100000">
                                          <p:val>
                                            <p:strVal val="#ppt_h"/>
                                          </p:val>
                                        </p:tav>
                                      </p:tavLst>
                                    </p:anim>
                                    <p:anim calcmode="lin" valueType="num">
                                      <p:cBhvr>
                                        <p:cTn id="63" dur="1000" fill="hold"/>
                                        <p:tgtEl>
                                          <p:spTgt spid="357"/>
                                        </p:tgtEl>
                                        <p:attrNameLst>
                                          <p:attrName>style.rotation</p:attrName>
                                        </p:attrNameLst>
                                      </p:cBhvr>
                                      <p:tavLst>
                                        <p:tav tm="0">
                                          <p:val>
                                            <p:fltVal val="90"/>
                                          </p:val>
                                        </p:tav>
                                        <p:tav tm="100000">
                                          <p:val>
                                            <p:fltVal val="0"/>
                                          </p:val>
                                        </p:tav>
                                      </p:tavLst>
                                    </p:anim>
                                    <p:animEffect transition="in" filter="fade">
                                      <p:cBhvr>
                                        <p:cTn id="64" dur="1000"/>
                                        <p:tgtEl>
                                          <p:spTgt spid="357"/>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358"/>
                                        </p:tgtEl>
                                        <p:attrNameLst>
                                          <p:attrName>style.visibility</p:attrName>
                                        </p:attrNameLst>
                                      </p:cBhvr>
                                      <p:to>
                                        <p:strVal val="visible"/>
                                      </p:to>
                                    </p:set>
                                    <p:anim calcmode="lin" valueType="num">
                                      <p:cBhvr>
                                        <p:cTn id="67" dur="1000" fill="hold"/>
                                        <p:tgtEl>
                                          <p:spTgt spid="358"/>
                                        </p:tgtEl>
                                        <p:attrNameLst>
                                          <p:attrName>ppt_w</p:attrName>
                                        </p:attrNameLst>
                                      </p:cBhvr>
                                      <p:tavLst>
                                        <p:tav tm="0">
                                          <p:val>
                                            <p:fltVal val="0"/>
                                          </p:val>
                                        </p:tav>
                                        <p:tav tm="100000">
                                          <p:val>
                                            <p:strVal val="#ppt_w"/>
                                          </p:val>
                                        </p:tav>
                                      </p:tavLst>
                                    </p:anim>
                                    <p:anim calcmode="lin" valueType="num">
                                      <p:cBhvr>
                                        <p:cTn id="68" dur="1000" fill="hold"/>
                                        <p:tgtEl>
                                          <p:spTgt spid="358"/>
                                        </p:tgtEl>
                                        <p:attrNameLst>
                                          <p:attrName>ppt_h</p:attrName>
                                        </p:attrNameLst>
                                      </p:cBhvr>
                                      <p:tavLst>
                                        <p:tav tm="0">
                                          <p:val>
                                            <p:fltVal val="0"/>
                                          </p:val>
                                        </p:tav>
                                        <p:tav tm="100000">
                                          <p:val>
                                            <p:strVal val="#ppt_h"/>
                                          </p:val>
                                        </p:tav>
                                      </p:tavLst>
                                    </p:anim>
                                    <p:anim calcmode="lin" valueType="num">
                                      <p:cBhvr>
                                        <p:cTn id="69" dur="1000" fill="hold"/>
                                        <p:tgtEl>
                                          <p:spTgt spid="358"/>
                                        </p:tgtEl>
                                        <p:attrNameLst>
                                          <p:attrName>style.rotation</p:attrName>
                                        </p:attrNameLst>
                                      </p:cBhvr>
                                      <p:tavLst>
                                        <p:tav tm="0">
                                          <p:val>
                                            <p:fltVal val="90"/>
                                          </p:val>
                                        </p:tav>
                                        <p:tav tm="100000">
                                          <p:val>
                                            <p:fltVal val="0"/>
                                          </p:val>
                                        </p:tav>
                                      </p:tavLst>
                                    </p:anim>
                                    <p:animEffect transition="in" filter="fade">
                                      <p:cBhvr>
                                        <p:cTn id="70" dur="1000"/>
                                        <p:tgtEl>
                                          <p:spTgt spid="358"/>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359"/>
                                        </p:tgtEl>
                                        <p:attrNameLst>
                                          <p:attrName>style.visibility</p:attrName>
                                        </p:attrNameLst>
                                      </p:cBhvr>
                                      <p:to>
                                        <p:strVal val="visible"/>
                                      </p:to>
                                    </p:set>
                                    <p:anim calcmode="lin" valueType="num">
                                      <p:cBhvr>
                                        <p:cTn id="73" dur="1000" fill="hold"/>
                                        <p:tgtEl>
                                          <p:spTgt spid="359"/>
                                        </p:tgtEl>
                                        <p:attrNameLst>
                                          <p:attrName>ppt_w</p:attrName>
                                        </p:attrNameLst>
                                      </p:cBhvr>
                                      <p:tavLst>
                                        <p:tav tm="0">
                                          <p:val>
                                            <p:fltVal val="0"/>
                                          </p:val>
                                        </p:tav>
                                        <p:tav tm="100000">
                                          <p:val>
                                            <p:strVal val="#ppt_w"/>
                                          </p:val>
                                        </p:tav>
                                      </p:tavLst>
                                    </p:anim>
                                    <p:anim calcmode="lin" valueType="num">
                                      <p:cBhvr>
                                        <p:cTn id="74" dur="1000" fill="hold"/>
                                        <p:tgtEl>
                                          <p:spTgt spid="359"/>
                                        </p:tgtEl>
                                        <p:attrNameLst>
                                          <p:attrName>ppt_h</p:attrName>
                                        </p:attrNameLst>
                                      </p:cBhvr>
                                      <p:tavLst>
                                        <p:tav tm="0">
                                          <p:val>
                                            <p:fltVal val="0"/>
                                          </p:val>
                                        </p:tav>
                                        <p:tav tm="100000">
                                          <p:val>
                                            <p:strVal val="#ppt_h"/>
                                          </p:val>
                                        </p:tav>
                                      </p:tavLst>
                                    </p:anim>
                                    <p:anim calcmode="lin" valueType="num">
                                      <p:cBhvr>
                                        <p:cTn id="75" dur="1000" fill="hold"/>
                                        <p:tgtEl>
                                          <p:spTgt spid="359"/>
                                        </p:tgtEl>
                                        <p:attrNameLst>
                                          <p:attrName>style.rotation</p:attrName>
                                        </p:attrNameLst>
                                      </p:cBhvr>
                                      <p:tavLst>
                                        <p:tav tm="0">
                                          <p:val>
                                            <p:fltVal val="90"/>
                                          </p:val>
                                        </p:tav>
                                        <p:tav tm="100000">
                                          <p:val>
                                            <p:fltVal val="0"/>
                                          </p:val>
                                        </p:tav>
                                      </p:tavLst>
                                    </p:anim>
                                    <p:animEffect transition="in" filter="fade">
                                      <p:cBhvr>
                                        <p:cTn id="76" dur="1000"/>
                                        <p:tgtEl>
                                          <p:spTgt spid="359"/>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360"/>
                                        </p:tgtEl>
                                        <p:attrNameLst>
                                          <p:attrName>style.visibility</p:attrName>
                                        </p:attrNameLst>
                                      </p:cBhvr>
                                      <p:to>
                                        <p:strVal val="visible"/>
                                      </p:to>
                                    </p:set>
                                    <p:anim calcmode="lin" valueType="num">
                                      <p:cBhvr>
                                        <p:cTn id="79" dur="1000" fill="hold"/>
                                        <p:tgtEl>
                                          <p:spTgt spid="360"/>
                                        </p:tgtEl>
                                        <p:attrNameLst>
                                          <p:attrName>ppt_w</p:attrName>
                                        </p:attrNameLst>
                                      </p:cBhvr>
                                      <p:tavLst>
                                        <p:tav tm="0">
                                          <p:val>
                                            <p:fltVal val="0"/>
                                          </p:val>
                                        </p:tav>
                                        <p:tav tm="100000">
                                          <p:val>
                                            <p:strVal val="#ppt_w"/>
                                          </p:val>
                                        </p:tav>
                                      </p:tavLst>
                                    </p:anim>
                                    <p:anim calcmode="lin" valueType="num">
                                      <p:cBhvr>
                                        <p:cTn id="80" dur="1000" fill="hold"/>
                                        <p:tgtEl>
                                          <p:spTgt spid="360"/>
                                        </p:tgtEl>
                                        <p:attrNameLst>
                                          <p:attrName>ppt_h</p:attrName>
                                        </p:attrNameLst>
                                      </p:cBhvr>
                                      <p:tavLst>
                                        <p:tav tm="0">
                                          <p:val>
                                            <p:fltVal val="0"/>
                                          </p:val>
                                        </p:tav>
                                        <p:tav tm="100000">
                                          <p:val>
                                            <p:strVal val="#ppt_h"/>
                                          </p:val>
                                        </p:tav>
                                      </p:tavLst>
                                    </p:anim>
                                    <p:anim calcmode="lin" valueType="num">
                                      <p:cBhvr>
                                        <p:cTn id="81" dur="1000" fill="hold"/>
                                        <p:tgtEl>
                                          <p:spTgt spid="360"/>
                                        </p:tgtEl>
                                        <p:attrNameLst>
                                          <p:attrName>style.rotation</p:attrName>
                                        </p:attrNameLst>
                                      </p:cBhvr>
                                      <p:tavLst>
                                        <p:tav tm="0">
                                          <p:val>
                                            <p:fltVal val="90"/>
                                          </p:val>
                                        </p:tav>
                                        <p:tav tm="100000">
                                          <p:val>
                                            <p:fltVal val="0"/>
                                          </p:val>
                                        </p:tav>
                                      </p:tavLst>
                                    </p:anim>
                                    <p:animEffect transition="in" filter="fade">
                                      <p:cBhvr>
                                        <p:cTn id="82" dur="1000"/>
                                        <p:tgtEl>
                                          <p:spTgt spid="360"/>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361"/>
                                        </p:tgtEl>
                                        <p:attrNameLst>
                                          <p:attrName>style.visibility</p:attrName>
                                        </p:attrNameLst>
                                      </p:cBhvr>
                                      <p:to>
                                        <p:strVal val="visible"/>
                                      </p:to>
                                    </p:set>
                                    <p:anim calcmode="lin" valueType="num">
                                      <p:cBhvr>
                                        <p:cTn id="85" dur="1000" fill="hold"/>
                                        <p:tgtEl>
                                          <p:spTgt spid="361"/>
                                        </p:tgtEl>
                                        <p:attrNameLst>
                                          <p:attrName>ppt_w</p:attrName>
                                        </p:attrNameLst>
                                      </p:cBhvr>
                                      <p:tavLst>
                                        <p:tav tm="0">
                                          <p:val>
                                            <p:fltVal val="0"/>
                                          </p:val>
                                        </p:tav>
                                        <p:tav tm="100000">
                                          <p:val>
                                            <p:strVal val="#ppt_w"/>
                                          </p:val>
                                        </p:tav>
                                      </p:tavLst>
                                    </p:anim>
                                    <p:anim calcmode="lin" valueType="num">
                                      <p:cBhvr>
                                        <p:cTn id="86" dur="1000" fill="hold"/>
                                        <p:tgtEl>
                                          <p:spTgt spid="361"/>
                                        </p:tgtEl>
                                        <p:attrNameLst>
                                          <p:attrName>ppt_h</p:attrName>
                                        </p:attrNameLst>
                                      </p:cBhvr>
                                      <p:tavLst>
                                        <p:tav tm="0">
                                          <p:val>
                                            <p:fltVal val="0"/>
                                          </p:val>
                                        </p:tav>
                                        <p:tav tm="100000">
                                          <p:val>
                                            <p:strVal val="#ppt_h"/>
                                          </p:val>
                                        </p:tav>
                                      </p:tavLst>
                                    </p:anim>
                                    <p:anim calcmode="lin" valueType="num">
                                      <p:cBhvr>
                                        <p:cTn id="87" dur="1000" fill="hold"/>
                                        <p:tgtEl>
                                          <p:spTgt spid="361"/>
                                        </p:tgtEl>
                                        <p:attrNameLst>
                                          <p:attrName>style.rotation</p:attrName>
                                        </p:attrNameLst>
                                      </p:cBhvr>
                                      <p:tavLst>
                                        <p:tav tm="0">
                                          <p:val>
                                            <p:fltVal val="90"/>
                                          </p:val>
                                        </p:tav>
                                        <p:tav tm="100000">
                                          <p:val>
                                            <p:fltVal val="0"/>
                                          </p:val>
                                        </p:tav>
                                      </p:tavLst>
                                    </p:anim>
                                    <p:animEffect transition="in" filter="fade">
                                      <p:cBhvr>
                                        <p:cTn id="88" dur="1000"/>
                                        <p:tgtEl>
                                          <p:spTgt spid="361"/>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363"/>
                                        </p:tgtEl>
                                        <p:attrNameLst>
                                          <p:attrName>style.visibility</p:attrName>
                                        </p:attrNameLst>
                                      </p:cBhvr>
                                      <p:to>
                                        <p:strVal val="visible"/>
                                      </p:to>
                                    </p:set>
                                    <p:anim calcmode="lin" valueType="num">
                                      <p:cBhvr>
                                        <p:cTn id="91" dur="1000" fill="hold"/>
                                        <p:tgtEl>
                                          <p:spTgt spid="363"/>
                                        </p:tgtEl>
                                        <p:attrNameLst>
                                          <p:attrName>ppt_w</p:attrName>
                                        </p:attrNameLst>
                                      </p:cBhvr>
                                      <p:tavLst>
                                        <p:tav tm="0">
                                          <p:val>
                                            <p:fltVal val="0"/>
                                          </p:val>
                                        </p:tav>
                                        <p:tav tm="100000">
                                          <p:val>
                                            <p:strVal val="#ppt_w"/>
                                          </p:val>
                                        </p:tav>
                                      </p:tavLst>
                                    </p:anim>
                                    <p:anim calcmode="lin" valueType="num">
                                      <p:cBhvr>
                                        <p:cTn id="92" dur="1000" fill="hold"/>
                                        <p:tgtEl>
                                          <p:spTgt spid="363"/>
                                        </p:tgtEl>
                                        <p:attrNameLst>
                                          <p:attrName>ppt_h</p:attrName>
                                        </p:attrNameLst>
                                      </p:cBhvr>
                                      <p:tavLst>
                                        <p:tav tm="0">
                                          <p:val>
                                            <p:fltVal val="0"/>
                                          </p:val>
                                        </p:tav>
                                        <p:tav tm="100000">
                                          <p:val>
                                            <p:strVal val="#ppt_h"/>
                                          </p:val>
                                        </p:tav>
                                      </p:tavLst>
                                    </p:anim>
                                    <p:anim calcmode="lin" valueType="num">
                                      <p:cBhvr>
                                        <p:cTn id="93" dur="1000" fill="hold"/>
                                        <p:tgtEl>
                                          <p:spTgt spid="363"/>
                                        </p:tgtEl>
                                        <p:attrNameLst>
                                          <p:attrName>style.rotation</p:attrName>
                                        </p:attrNameLst>
                                      </p:cBhvr>
                                      <p:tavLst>
                                        <p:tav tm="0">
                                          <p:val>
                                            <p:fltVal val="90"/>
                                          </p:val>
                                        </p:tav>
                                        <p:tav tm="100000">
                                          <p:val>
                                            <p:fltVal val="0"/>
                                          </p:val>
                                        </p:tav>
                                      </p:tavLst>
                                    </p:anim>
                                    <p:animEffect transition="in" filter="fade">
                                      <p:cBhvr>
                                        <p:cTn id="94" dur="1000"/>
                                        <p:tgtEl>
                                          <p:spTgt spid="363"/>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364"/>
                                        </p:tgtEl>
                                        <p:attrNameLst>
                                          <p:attrName>style.visibility</p:attrName>
                                        </p:attrNameLst>
                                      </p:cBhvr>
                                      <p:to>
                                        <p:strVal val="visible"/>
                                      </p:to>
                                    </p:set>
                                    <p:anim calcmode="lin" valueType="num">
                                      <p:cBhvr>
                                        <p:cTn id="97" dur="1000" fill="hold"/>
                                        <p:tgtEl>
                                          <p:spTgt spid="364"/>
                                        </p:tgtEl>
                                        <p:attrNameLst>
                                          <p:attrName>ppt_w</p:attrName>
                                        </p:attrNameLst>
                                      </p:cBhvr>
                                      <p:tavLst>
                                        <p:tav tm="0">
                                          <p:val>
                                            <p:fltVal val="0"/>
                                          </p:val>
                                        </p:tav>
                                        <p:tav tm="100000">
                                          <p:val>
                                            <p:strVal val="#ppt_w"/>
                                          </p:val>
                                        </p:tav>
                                      </p:tavLst>
                                    </p:anim>
                                    <p:anim calcmode="lin" valueType="num">
                                      <p:cBhvr>
                                        <p:cTn id="98" dur="1000" fill="hold"/>
                                        <p:tgtEl>
                                          <p:spTgt spid="364"/>
                                        </p:tgtEl>
                                        <p:attrNameLst>
                                          <p:attrName>ppt_h</p:attrName>
                                        </p:attrNameLst>
                                      </p:cBhvr>
                                      <p:tavLst>
                                        <p:tav tm="0">
                                          <p:val>
                                            <p:fltVal val="0"/>
                                          </p:val>
                                        </p:tav>
                                        <p:tav tm="100000">
                                          <p:val>
                                            <p:strVal val="#ppt_h"/>
                                          </p:val>
                                        </p:tav>
                                      </p:tavLst>
                                    </p:anim>
                                    <p:anim calcmode="lin" valueType="num">
                                      <p:cBhvr>
                                        <p:cTn id="99" dur="1000" fill="hold"/>
                                        <p:tgtEl>
                                          <p:spTgt spid="364"/>
                                        </p:tgtEl>
                                        <p:attrNameLst>
                                          <p:attrName>style.rotation</p:attrName>
                                        </p:attrNameLst>
                                      </p:cBhvr>
                                      <p:tavLst>
                                        <p:tav tm="0">
                                          <p:val>
                                            <p:fltVal val="90"/>
                                          </p:val>
                                        </p:tav>
                                        <p:tav tm="100000">
                                          <p:val>
                                            <p:fltVal val="0"/>
                                          </p:val>
                                        </p:tav>
                                      </p:tavLst>
                                    </p:anim>
                                    <p:animEffect transition="in" filter="fade">
                                      <p:cBhvr>
                                        <p:cTn id="100" dur="1000"/>
                                        <p:tgtEl>
                                          <p:spTgt spid="364"/>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365"/>
                                        </p:tgtEl>
                                        <p:attrNameLst>
                                          <p:attrName>style.visibility</p:attrName>
                                        </p:attrNameLst>
                                      </p:cBhvr>
                                      <p:to>
                                        <p:strVal val="visible"/>
                                      </p:to>
                                    </p:set>
                                    <p:anim calcmode="lin" valueType="num">
                                      <p:cBhvr>
                                        <p:cTn id="103" dur="1000" fill="hold"/>
                                        <p:tgtEl>
                                          <p:spTgt spid="365"/>
                                        </p:tgtEl>
                                        <p:attrNameLst>
                                          <p:attrName>ppt_w</p:attrName>
                                        </p:attrNameLst>
                                      </p:cBhvr>
                                      <p:tavLst>
                                        <p:tav tm="0">
                                          <p:val>
                                            <p:fltVal val="0"/>
                                          </p:val>
                                        </p:tav>
                                        <p:tav tm="100000">
                                          <p:val>
                                            <p:strVal val="#ppt_w"/>
                                          </p:val>
                                        </p:tav>
                                      </p:tavLst>
                                    </p:anim>
                                    <p:anim calcmode="lin" valueType="num">
                                      <p:cBhvr>
                                        <p:cTn id="104" dur="1000" fill="hold"/>
                                        <p:tgtEl>
                                          <p:spTgt spid="365"/>
                                        </p:tgtEl>
                                        <p:attrNameLst>
                                          <p:attrName>ppt_h</p:attrName>
                                        </p:attrNameLst>
                                      </p:cBhvr>
                                      <p:tavLst>
                                        <p:tav tm="0">
                                          <p:val>
                                            <p:fltVal val="0"/>
                                          </p:val>
                                        </p:tav>
                                        <p:tav tm="100000">
                                          <p:val>
                                            <p:strVal val="#ppt_h"/>
                                          </p:val>
                                        </p:tav>
                                      </p:tavLst>
                                    </p:anim>
                                    <p:anim calcmode="lin" valueType="num">
                                      <p:cBhvr>
                                        <p:cTn id="105" dur="1000" fill="hold"/>
                                        <p:tgtEl>
                                          <p:spTgt spid="365"/>
                                        </p:tgtEl>
                                        <p:attrNameLst>
                                          <p:attrName>style.rotation</p:attrName>
                                        </p:attrNameLst>
                                      </p:cBhvr>
                                      <p:tavLst>
                                        <p:tav tm="0">
                                          <p:val>
                                            <p:fltVal val="90"/>
                                          </p:val>
                                        </p:tav>
                                        <p:tav tm="100000">
                                          <p:val>
                                            <p:fltVal val="0"/>
                                          </p:val>
                                        </p:tav>
                                      </p:tavLst>
                                    </p:anim>
                                    <p:animEffect transition="in" filter="fade">
                                      <p:cBhvr>
                                        <p:cTn id="106" dur="1000"/>
                                        <p:tgtEl>
                                          <p:spTgt spid="365"/>
                                        </p:tgtEl>
                                      </p:cBhvr>
                                    </p:animEffect>
                                  </p:childTnLst>
                                </p:cTn>
                              </p:par>
                              <p:par>
                                <p:cTn id="107" presetID="31" presetClass="entr" presetSubtype="0" fill="hold" grpId="0" nodeType="withEffect">
                                  <p:stCondLst>
                                    <p:cond delay="0"/>
                                  </p:stCondLst>
                                  <p:childTnLst>
                                    <p:set>
                                      <p:cBhvr>
                                        <p:cTn id="108" dur="1" fill="hold">
                                          <p:stCondLst>
                                            <p:cond delay="0"/>
                                          </p:stCondLst>
                                        </p:cTn>
                                        <p:tgtEl>
                                          <p:spTgt spid="366"/>
                                        </p:tgtEl>
                                        <p:attrNameLst>
                                          <p:attrName>style.visibility</p:attrName>
                                        </p:attrNameLst>
                                      </p:cBhvr>
                                      <p:to>
                                        <p:strVal val="visible"/>
                                      </p:to>
                                    </p:set>
                                    <p:anim calcmode="lin" valueType="num">
                                      <p:cBhvr>
                                        <p:cTn id="109" dur="1000" fill="hold"/>
                                        <p:tgtEl>
                                          <p:spTgt spid="366"/>
                                        </p:tgtEl>
                                        <p:attrNameLst>
                                          <p:attrName>ppt_w</p:attrName>
                                        </p:attrNameLst>
                                      </p:cBhvr>
                                      <p:tavLst>
                                        <p:tav tm="0">
                                          <p:val>
                                            <p:fltVal val="0"/>
                                          </p:val>
                                        </p:tav>
                                        <p:tav tm="100000">
                                          <p:val>
                                            <p:strVal val="#ppt_w"/>
                                          </p:val>
                                        </p:tav>
                                      </p:tavLst>
                                    </p:anim>
                                    <p:anim calcmode="lin" valueType="num">
                                      <p:cBhvr>
                                        <p:cTn id="110" dur="1000" fill="hold"/>
                                        <p:tgtEl>
                                          <p:spTgt spid="366"/>
                                        </p:tgtEl>
                                        <p:attrNameLst>
                                          <p:attrName>ppt_h</p:attrName>
                                        </p:attrNameLst>
                                      </p:cBhvr>
                                      <p:tavLst>
                                        <p:tav tm="0">
                                          <p:val>
                                            <p:fltVal val="0"/>
                                          </p:val>
                                        </p:tav>
                                        <p:tav tm="100000">
                                          <p:val>
                                            <p:strVal val="#ppt_h"/>
                                          </p:val>
                                        </p:tav>
                                      </p:tavLst>
                                    </p:anim>
                                    <p:anim calcmode="lin" valueType="num">
                                      <p:cBhvr>
                                        <p:cTn id="111" dur="1000" fill="hold"/>
                                        <p:tgtEl>
                                          <p:spTgt spid="366"/>
                                        </p:tgtEl>
                                        <p:attrNameLst>
                                          <p:attrName>style.rotation</p:attrName>
                                        </p:attrNameLst>
                                      </p:cBhvr>
                                      <p:tavLst>
                                        <p:tav tm="0">
                                          <p:val>
                                            <p:fltVal val="90"/>
                                          </p:val>
                                        </p:tav>
                                        <p:tav tm="100000">
                                          <p:val>
                                            <p:fltVal val="0"/>
                                          </p:val>
                                        </p:tav>
                                      </p:tavLst>
                                    </p:anim>
                                    <p:animEffect transition="in" filter="fade">
                                      <p:cBhvr>
                                        <p:cTn id="112" dur="1000"/>
                                        <p:tgtEl>
                                          <p:spTgt spid="366"/>
                                        </p:tgtEl>
                                      </p:cBhvr>
                                    </p:animEffect>
                                  </p:childTnLst>
                                </p:cTn>
                              </p:par>
                              <p:par>
                                <p:cTn id="113" presetID="31" presetClass="entr" presetSubtype="0" fill="hold" grpId="0" nodeType="withEffect">
                                  <p:stCondLst>
                                    <p:cond delay="0"/>
                                  </p:stCondLst>
                                  <p:childTnLst>
                                    <p:set>
                                      <p:cBhvr>
                                        <p:cTn id="114" dur="1" fill="hold">
                                          <p:stCondLst>
                                            <p:cond delay="0"/>
                                          </p:stCondLst>
                                        </p:cTn>
                                        <p:tgtEl>
                                          <p:spTgt spid="367"/>
                                        </p:tgtEl>
                                        <p:attrNameLst>
                                          <p:attrName>style.visibility</p:attrName>
                                        </p:attrNameLst>
                                      </p:cBhvr>
                                      <p:to>
                                        <p:strVal val="visible"/>
                                      </p:to>
                                    </p:set>
                                    <p:anim calcmode="lin" valueType="num">
                                      <p:cBhvr>
                                        <p:cTn id="115" dur="1000" fill="hold"/>
                                        <p:tgtEl>
                                          <p:spTgt spid="367"/>
                                        </p:tgtEl>
                                        <p:attrNameLst>
                                          <p:attrName>ppt_w</p:attrName>
                                        </p:attrNameLst>
                                      </p:cBhvr>
                                      <p:tavLst>
                                        <p:tav tm="0">
                                          <p:val>
                                            <p:fltVal val="0"/>
                                          </p:val>
                                        </p:tav>
                                        <p:tav tm="100000">
                                          <p:val>
                                            <p:strVal val="#ppt_w"/>
                                          </p:val>
                                        </p:tav>
                                      </p:tavLst>
                                    </p:anim>
                                    <p:anim calcmode="lin" valueType="num">
                                      <p:cBhvr>
                                        <p:cTn id="116" dur="1000" fill="hold"/>
                                        <p:tgtEl>
                                          <p:spTgt spid="367"/>
                                        </p:tgtEl>
                                        <p:attrNameLst>
                                          <p:attrName>ppt_h</p:attrName>
                                        </p:attrNameLst>
                                      </p:cBhvr>
                                      <p:tavLst>
                                        <p:tav tm="0">
                                          <p:val>
                                            <p:fltVal val="0"/>
                                          </p:val>
                                        </p:tav>
                                        <p:tav tm="100000">
                                          <p:val>
                                            <p:strVal val="#ppt_h"/>
                                          </p:val>
                                        </p:tav>
                                      </p:tavLst>
                                    </p:anim>
                                    <p:anim calcmode="lin" valueType="num">
                                      <p:cBhvr>
                                        <p:cTn id="117" dur="1000" fill="hold"/>
                                        <p:tgtEl>
                                          <p:spTgt spid="367"/>
                                        </p:tgtEl>
                                        <p:attrNameLst>
                                          <p:attrName>style.rotation</p:attrName>
                                        </p:attrNameLst>
                                      </p:cBhvr>
                                      <p:tavLst>
                                        <p:tav tm="0">
                                          <p:val>
                                            <p:fltVal val="90"/>
                                          </p:val>
                                        </p:tav>
                                        <p:tav tm="100000">
                                          <p:val>
                                            <p:fltVal val="0"/>
                                          </p:val>
                                        </p:tav>
                                      </p:tavLst>
                                    </p:anim>
                                    <p:animEffect transition="in" filter="fade">
                                      <p:cBhvr>
                                        <p:cTn id="118" dur="1000"/>
                                        <p:tgtEl>
                                          <p:spTgt spid="367"/>
                                        </p:tgtEl>
                                      </p:cBhvr>
                                    </p:animEffect>
                                  </p:childTnLst>
                                </p:cTn>
                              </p:par>
                              <p:par>
                                <p:cTn id="119" presetID="42" presetClass="entr" presetSubtype="0" fill="hold" nodeType="withEffect">
                                  <p:stCondLst>
                                    <p:cond delay="500"/>
                                  </p:stCondLst>
                                  <p:childTnLst>
                                    <p:set>
                                      <p:cBhvr>
                                        <p:cTn id="120" dur="1" fill="hold">
                                          <p:stCondLst>
                                            <p:cond delay="0"/>
                                          </p:stCondLst>
                                        </p:cTn>
                                        <p:tgtEl>
                                          <p:spTgt spid="5"/>
                                        </p:tgtEl>
                                        <p:attrNameLst>
                                          <p:attrName>style.visibility</p:attrName>
                                        </p:attrNameLst>
                                      </p:cBhvr>
                                      <p:to>
                                        <p:strVal val="visible"/>
                                      </p:to>
                                    </p:set>
                                    <p:animEffect transition="in" filter="fade">
                                      <p:cBhvr>
                                        <p:cTn id="121" dur="500"/>
                                        <p:tgtEl>
                                          <p:spTgt spid="5"/>
                                        </p:tgtEl>
                                      </p:cBhvr>
                                    </p:animEffect>
                                    <p:anim calcmode="lin" valueType="num">
                                      <p:cBhvr>
                                        <p:cTn id="122" dur="500" fill="hold"/>
                                        <p:tgtEl>
                                          <p:spTgt spid="5"/>
                                        </p:tgtEl>
                                        <p:attrNameLst>
                                          <p:attrName>ppt_x</p:attrName>
                                        </p:attrNameLst>
                                      </p:cBhvr>
                                      <p:tavLst>
                                        <p:tav tm="0">
                                          <p:val>
                                            <p:strVal val="#ppt_x"/>
                                          </p:val>
                                        </p:tav>
                                        <p:tav tm="100000">
                                          <p:val>
                                            <p:strVal val="#ppt_x"/>
                                          </p:val>
                                        </p:tav>
                                      </p:tavLst>
                                    </p:anim>
                                    <p:anim calcmode="lin" valueType="num">
                                      <p:cBhvr>
                                        <p:cTn id="123" dur="500" fill="hold"/>
                                        <p:tgtEl>
                                          <p:spTgt spid="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500"/>
                                  </p:stCondLst>
                                  <p:childTnLst>
                                    <p:set>
                                      <p:cBhvr>
                                        <p:cTn id="125" dur="1" fill="hold">
                                          <p:stCondLst>
                                            <p:cond delay="0"/>
                                          </p:stCondLst>
                                        </p:cTn>
                                        <p:tgtEl>
                                          <p:spTgt spid="344"/>
                                        </p:tgtEl>
                                        <p:attrNameLst>
                                          <p:attrName>style.visibility</p:attrName>
                                        </p:attrNameLst>
                                      </p:cBhvr>
                                      <p:to>
                                        <p:strVal val="visible"/>
                                      </p:to>
                                    </p:set>
                                    <p:animEffect transition="in" filter="fade">
                                      <p:cBhvr>
                                        <p:cTn id="126" dur="500"/>
                                        <p:tgtEl>
                                          <p:spTgt spid="344"/>
                                        </p:tgtEl>
                                      </p:cBhvr>
                                    </p:animEffect>
                                    <p:anim calcmode="lin" valueType="num">
                                      <p:cBhvr>
                                        <p:cTn id="127" dur="500" fill="hold"/>
                                        <p:tgtEl>
                                          <p:spTgt spid="344"/>
                                        </p:tgtEl>
                                        <p:attrNameLst>
                                          <p:attrName>ppt_x</p:attrName>
                                        </p:attrNameLst>
                                      </p:cBhvr>
                                      <p:tavLst>
                                        <p:tav tm="0">
                                          <p:val>
                                            <p:strVal val="#ppt_x"/>
                                          </p:val>
                                        </p:tav>
                                        <p:tav tm="100000">
                                          <p:val>
                                            <p:strVal val="#ppt_x"/>
                                          </p:val>
                                        </p:tav>
                                      </p:tavLst>
                                    </p:anim>
                                    <p:anim calcmode="lin" valueType="num">
                                      <p:cBhvr>
                                        <p:cTn id="128" dur="500" fill="hold"/>
                                        <p:tgtEl>
                                          <p:spTgt spid="344"/>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500"/>
                                  </p:stCondLst>
                                  <p:childTnLst>
                                    <p:set>
                                      <p:cBhvr>
                                        <p:cTn id="130" dur="1" fill="hold">
                                          <p:stCondLst>
                                            <p:cond delay="0"/>
                                          </p:stCondLst>
                                        </p:cTn>
                                        <p:tgtEl>
                                          <p:spTgt spid="345">
                                            <p:txEl>
                                              <p:pRg st="0" end="0"/>
                                            </p:txEl>
                                          </p:spTgt>
                                        </p:tgtEl>
                                        <p:attrNameLst>
                                          <p:attrName>style.visibility</p:attrName>
                                        </p:attrNameLst>
                                      </p:cBhvr>
                                      <p:to>
                                        <p:strVal val="visible"/>
                                      </p:to>
                                    </p:set>
                                    <p:animEffect transition="in" filter="fade">
                                      <p:cBhvr>
                                        <p:cTn id="131" dur="500"/>
                                        <p:tgtEl>
                                          <p:spTgt spid="345">
                                            <p:txEl>
                                              <p:pRg st="0" end="0"/>
                                            </p:txEl>
                                          </p:spTgt>
                                        </p:tgtEl>
                                      </p:cBhvr>
                                    </p:animEffect>
                                    <p:anim calcmode="lin" valueType="num">
                                      <p:cBhvr>
                                        <p:cTn id="132" dur="500" fill="hold"/>
                                        <p:tgtEl>
                                          <p:spTgt spid="345">
                                            <p:txEl>
                                              <p:pRg st="0" end="0"/>
                                            </p:txEl>
                                          </p:spTgt>
                                        </p:tgtEl>
                                        <p:attrNameLst>
                                          <p:attrName>ppt_x</p:attrName>
                                        </p:attrNameLst>
                                      </p:cBhvr>
                                      <p:tavLst>
                                        <p:tav tm="0">
                                          <p:val>
                                            <p:strVal val="#ppt_x"/>
                                          </p:val>
                                        </p:tav>
                                        <p:tav tm="100000">
                                          <p:val>
                                            <p:strVal val="#ppt_x"/>
                                          </p:val>
                                        </p:tav>
                                      </p:tavLst>
                                    </p:anim>
                                    <p:anim calcmode="lin" valueType="num">
                                      <p:cBhvr>
                                        <p:cTn id="133" dur="500" fill="hold"/>
                                        <p:tgtEl>
                                          <p:spTgt spid="345">
                                            <p:txEl>
                                              <p:pRg st="0" end="0"/>
                                            </p:txEl>
                                          </p:spTgt>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500"/>
                                  </p:stCondLst>
                                  <p:childTnLst>
                                    <p:set>
                                      <p:cBhvr>
                                        <p:cTn id="135" dur="1" fill="hold">
                                          <p:stCondLst>
                                            <p:cond delay="0"/>
                                          </p:stCondLst>
                                        </p:cTn>
                                        <p:tgtEl>
                                          <p:spTgt spid="345">
                                            <p:txEl>
                                              <p:pRg st="1" end="1"/>
                                            </p:txEl>
                                          </p:spTgt>
                                        </p:tgtEl>
                                        <p:attrNameLst>
                                          <p:attrName>style.visibility</p:attrName>
                                        </p:attrNameLst>
                                      </p:cBhvr>
                                      <p:to>
                                        <p:strVal val="visible"/>
                                      </p:to>
                                    </p:set>
                                    <p:animEffect transition="in" filter="fade">
                                      <p:cBhvr>
                                        <p:cTn id="136" dur="500"/>
                                        <p:tgtEl>
                                          <p:spTgt spid="345">
                                            <p:txEl>
                                              <p:pRg st="1" end="1"/>
                                            </p:txEl>
                                          </p:spTgt>
                                        </p:tgtEl>
                                      </p:cBhvr>
                                    </p:animEffect>
                                    <p:anim calcmode="lin" valueType="num">
                                      <p:cBhvr>
                                        <p:cTn id="137" dur="500" fill="hold"/>
                                        <p:tgtEl>
                                          <p:spTgt spid="345">
                                            <p:txEl>
                                              <p:pRg st="1" end="1"/>
                                            </p:txEl>
                                          </p:spTgt>
                                        </p:tgtEl>
                                        <p:attrNameLst>
                                          <p:attrName>ppt_x</p:attrName>
                                        </p:attrNameLst>
                                      </p:cBhvr>
                                      <p:tavLst>
                                        <p:tav tm="0">
                                          <p:val>
                                            <p:strVal val="#ppt_x"/>
                                          </p:val>
                                        </p:tav>
                                        <p:tav tm="100000">
                                          <p:val>
                                            <p:strVal val="#ppt_x"/>
                                          </p:val>
                                        </p:tav>
                                      </p:tavLst>
                                    </p:anim>
                                    <p:anim calcmode="lin" valueType="num">
                                      <p:cBhvr>
                                        <p:cTn id="138" dur="500" fill="hold"/>
                                        <p:tgtEl>
                                          <p:spTgt spid="345">
                                            <p:txEl>
                                              <p:pRg st="1" end="1"/>
                                            </p:txEl>
                                          </p:spTgt>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500"/>
                                  </p:stCondLst>
                                  <p:childTnLst>
                                    <p:set>
                                      <p:cBhvr>
                                        <p:cTn id="140" dur="1" fill="hold">
                                          <p:stCondLst>
                                            <p:cond delay="0"/>
                                          </p:stCondLst>
                                        </p:cTn>
                                        <p:tgtEl>
                                          <p:spTgt spid="345">
                                            <p:txEl>
                                              <p:pRg st="2" end="2"/>
                                            </p:txEl>
                                          </p:spTgt>
                                        </p:tgtEl>
                                        <p:attrNameLst>
                                          <p:attrName>style.visibility</p:attrName>
                                        </p:attrNameLst>
                                      </p:cBhvr>
                                      <p:to>
                                        <p:strVal val="visible"/>
                                      </p:to>
                                    </p:set>
                                    <p:animEffect transition="in" filter="fade">
                                      <p:cBhvr>
                                        <p:cTn id="141" dur="500"/>
                                        <p:tgtEl>
                                          <p:spTgt spid="345">
                                            <p:txEl>
                                              <p:pRg st="2" end="2"/>
                                            </p:txEl>
                                          </p:spTgt>
                                        </p:tgtEl>
                                      </p:cBhvr>
                                    </p:animEffect>
                                    <p:anim calcmode="lin" valueType="num">
                                      <p:cBhvr>
                                        <p:cTn id="142" dur="500" fill="hold"/>
                                        <p:tgtEl>
                                          <p:spTgt spid="345">
                                            <p:txEl>
                                              <p:pRg st="2" end="2"/>
                                            </p:txEl>
                                          </p:spTgt>
                                        </p:tgtEl>
                                        <p:attrNameLst>
                                          <p:attrName>ppt_x</p:attrName>
                                        </p:attrNameLst>
                                      </p:cBhvr>
                                      <p:tavLst>
                                        <p:tav tm="0">
                                          <p:val>
                                            <p:strVal val="#ppt_x"/>
                                          </p:val>
                                        </p:tav>
                                        <p:tav tm="100000">
                                          <p:val>
                                            <p:strVal val="#ppt_x"/>
                                          </p:val>
                                        </p:tav>
                                      </p:tavLst>
                                    </p:anim>
                                    <p:anim calcmode="lin" valueType="num">
                                      <p:cBhvr>
                                        <p:cTn id="143" dur="500" fill="hold"/>
                                        <p:tgtEl>
                                          <p:spTgt spid="345">
                                            <p:txEl>
                                              <p:pRg st="2" end="2"/>
                                            </p:txEl>
                                          </p:spTgt>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500"/>
                                  </p:stCondLst>
                                  <p:childTnLst>
                                    <p:set>
                                      <p:cBhvr>
                                        <p:cTn id="145" dur="1" fill="hold">
                                          <p:stCondLst>
                                            <p:cond delay="0"/>
                                          </p:stCondLst>
                                        </p:cTn>
                                        <p:tgtEl>
                                          <p:spTgt spid="345">
                                            <p:txEl>
                                              <p:pRg st="3" end="3"/>
                                            </p:txEl>
                                          </p:spTgt>
                                        </p:tgtEl>
                                        <p:attrNameLst>
                                          <p:attrName>style.visibility</p:attrName>
                                        </p:attrNameLst>
                                      </p:cBhvr>
                                      <p:to>
                                        <p:strVal val="visible"/>
                                      </p:to>
                                    </p:set>
                                    <p:animEffect transition="in" filter="fade">
                                      <p:cBhvr>
                                        <p:cTn id="146" dur="500"/>
                                        <p:tgtEl>
                                          <p:spTgt spid="345">
                                            <p:txEl>
                                              <p:pRg st="3" end="3"/>
                                            </p:txEl>
                                          </p:spTgt>
                                        </p:tgtEl>
                                      </p:cBhvr>
                                    </p:animEffect>
                                    <p:anim calcmode="lin" valueType="num">
                                      <p:cBhvr>
                                        <p:cTn id="147" dur="500" fill="hold"/>
                                        <p:tgtEl>
                                          <p:spTgt spid="345">
                                            <p:txEl>
                                              <p:pRg st="3" end="3"/>
                                            </p:txEl>
                                          </p:spTgt>
                                        </p:tgtEl>
                                        <p:attrNameLst>
                                          <p:attrName>ppt_x</p:attrName>
                                        </p:attrNameLst>
                                      </p:cBhvr>
                                      <p:tavLst>
                                        <p:tav tm="0">
                                          <p:val>
                                            <p:strVal val="#ppt_x"/>
                                          </p:val>
                                        </p:tav>
                                        <p:tav tm="100000">
                                          <p:val>
                                            <p:strVal val="#ppt_x"/>
                                          </p:val>
                                        </p:tav>
                                      </p:tavLst>
                                    </p:anim>
                                    <p:anim calcmode="lin" valueType="num">
                                      <p:cBhvr>
                                        <p:cTn id="148" dur="500" fill="hold"/>
                                        <p:tgtEl>
                                          <p:spTgt spid="345">
                                            <p:txEl>
                                              <p:pRg st="3" end="3"/>
                                            </p:txEl>
                                          </p:spTgt>
                                        </p:tgtEl>
                                        <p:attrNameLst>
                                          <p:attrName>ppt_y</p:attrName>
                                        </p:attrNameLst>
                                      </p:cBhvr>
                                      <p:tavLst>
                                        <p:tav tm="0">
                                          <p:val>
                                            <p:strVal val="#ppt_y+.1"/>
                                          </p:val>
                                        </p:tav>
                                        <p:tav tm="100000">
                                          <p:val>
                                            <p:strVal val="#ppt_y"/>
                                          </p:val>
                                        </p:tav>
                                      </p:tavLst>
                                    </p:anim>
                                  </p:childTnLst>
                                </p:cTn>
                              </p:par>
                              <p:par>
                                <p:cTn id="149" presetID="42" presetClass="entr" presetSubtype="0" fill="hold" grpId="0" nodeType="withEffect">
                                  <p:stCondLst>
                                    <p:cond delay="500"/>
                                  </p:stCondLst>
                                  <p:childTnLst>
                                    <p:set>
                                      <p:cBhvr>
                                        <p:cTn id="150" dur="1" fill="hold">
                                          <p:stCondLst>
                                            <p:cond delay="0"/>
                                          </p:stCondLst>
                                        </p:cTn>
                                        <p:tgtEl>
                                          <p:spTgt spid="345">
                                            <p:txEl>
                                              <p:pRg st="4" end="4"/>
                                            </p:txEl>
                                          </p:spTgt>
                                        </p:tgtEl>
                                        <p:attrNameLst>
                                          <p:attrName>style.visibility</p:attrName>
                                        </p:attrNameLst>
                                      </p:cBhvr>
                                      <p:to>
                                        <p:strVal val="visible"/>
                                      </p:to>
                                    </p:set>
                                    <p:animEffect transition="in" filter="fade">
                                      <p:cBhvr>
                                        <p:cTn id="151" dur="500"/>
                                        <p:tgtEl>
                                          <p:spTgt spid="345">
                                            <p:txEl>
                                              <p:pRg st="4" end="4"/>
                                            </p:txEl>
                                          </p:spTgt>
                                        </p:tgtEl>
                                      </p:cBhvr>
                                    </p:animEffect>
                                    <p:anim calcmode="lin" valueType="num">
                                      <p:cBhvr>
                                        <p:cTn id="152" dur="500" fill="hold"/>
                                        <p:tgtEl>
                                          <p:spTgt spid="345">
                                            <p:txEl>
                                              <p:pRg st="4" end="4"/>
                                            </p:txEl>
                                          </p:spTgt>
                                        </p:tgtEl>
                                        <p:attrNameLst>
                                          <p:attrName>ppt_x</p:attrName>
                                        </p:attrNameLst>
                                      </p:cBhvr>
                                      <p:tavLst>
                                        <p:tav tm="0">
                                          <p:val>
                                            <p:strVal val="#ppt_x"/>
                                          </p:val>
                                        </p:tav>
                                        <p:tav tm="100000">
                                          <p:val>
                                            <p:strVal val="#ppt_x"/>
                                          </p:val>
                                        </p:tav>
                                      </p:tavLst>
                                    </p:anim>
                                    <p:anim calcmode="lin" valueType="num">
                                      <p:cBhvr>
                                        <p:cTn id="153" dur="500" fill="hold"/>
                                        <p:tgtEl>
                                          <p:spTgt spid="34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 grpId="0"/>
      <p:bldP spid="345" grpId="0" uiExpand="1" build="p"/>
      <p:bldP spid="348" grpId="0" animBg="1"/>
      <p:bldP spid="349" grpId="0" animBg="1"/>
      <p:bldP spid="350" grpId="0" animBg="1"/>
      <p:bldP spid="351" grpId="0" animBg="1"/>
      <p:bldP spid="352" grpId="0" animBg="1"/>
      <p:bldP spid="353" grpId="0" animBg="1"/>
      <p:bldP spid="354" grpId="0" animBg="1"/>
      <p:bldP spid="355" grpId="0" animBg="1"/>
      <p:bldP spid="356" grpId="0" animBg="1"/>
      <p:bldP spid="357" grpId="0" animBg="1"/>
      <p:bldP spid="358" grpId="0" animBg="1"/>
      <p:bldP spid="359" grpId="0" animBg="1"/>
      <p:bldP spid="360" grpId="0" animBg="1"/>
      <p:bldP spid="361" grpId="0" animBg="1"/>
      <p:bldP spid="363" grpId="0" animBg="1"/>
      <p:bldP spid="364" grpId="0" animBg="1"/>
      <p:bldP spid="365" grpId="0" animBg="1"/>
      <p:bldP spid="366" grpId="0" animBg="1"/>
      <p:bldP spid="367"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2">
            <a:extLst>
              <a:ext uri="{FF2B5EF4-FFF2-40B4-BE49-F238E27FC236}">
                <a16:creationId xmlns:a16="http://schemas.microsoft.com/office/drawing/2014/main" id="{84417D05-F846-04CF-8A3A-5BB520AC175A}"/>
              </a:ext>
            </a:extLst>
          </p:cNvPr>
          <p:cNvGrpSpPr/>
          <p:nvPr/>
        </p:nvGrpSpPr>
        <p:grpSpPr>
          <a:xfrm>
            <a:off x="-180000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86020799-AAA5-2CA3-FF43-7026F9ED79E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FC9412A8-7106-86FC-5CAD-1B1140D0046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8" name="!!third-step-descrizione">
            <a:extLst>
              <a:ext uri="{FF2B5EF4-FFF2-40B4-BE49-F238E27FC236}">
                <a16:creationId xmlns:a16="http://schemas.microsoft.com/office/drawing/2014/main" id="{AFF5EA77-1F6E-3136-0881-4881398C0816}"/>
              </a:ext>
            </a:extLst>
          </p:cNvPr>
          <p:cNvSpPr/>
          <p:nvPr/>
        </p:nvSpPr>
        <p:spPr>
          <a:xfrm>
            <a:off x="6900577"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ridisegna la scena con una luce più forte applicando il depth test.</a:t>
            </a:r>
          </a:p>
        </p:txBody>
      </p:sp>
      <p:sp>
        <p:nvSpPr>
          <p:cNvPr id="12" name="Triangolo 11">
            <a:extLst>
              <a:ext uri="{FF2B5EF4-FFF2-40B4-BE49-F238E27FC236}">
                <a16:creationId xmlns:a16="http://schemas.microsoft.com/office/drawing/2014/main" id="{AAF0BF01-66BF-ECF3-AE40-7F4ABA161B78}"/>
              </a:ext>
            </a:extLst>
          </p:cNvPr>
          <p:cNvSpPr/>
          <p:nvPr/>
        </p:nvSpPr>
        <p:spPr>
          <a:xfrm rot="5400000">
            <a:off x="641635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7" name="!!second-step-descrizione">
            <a:extLst>
              <a:ext uri="{FF2B5EF4-FFF2-40B4-BE49-F238E27FC236}">
                <a16:creationId xmlns:a16="http://schemas.microsoft.com/office/drawing/2014/main" id="{B647613E-48B3-02BF-6F2D-10086E782BD1}"/>
              </a:ext>
            </a:extLst>
          </p:cNvPr>
          <p:cNvSpPr/>
          <p:nvPr/>
        </p:nvSpPr>
        <p:spPr>
          <a:xfrm>
            <a:off x="440981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disegna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la scena</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11" name="Triangolo 10">
            <a:extLst>
              <a:ext uri="{FF2B5EF4-FFF2-40B4-BE49-F238E27FC236}">
                <a16:creationId xmlns:a16="http://schemas.microsoft.com/office/drawing/2014/main" id="{8B81F4A0-7D3D-6C9D-C93A-78871EE6591F}"/>
              </a:ext>
            </a:extLst>
          </p:cNvPr>
          <p:cNvSpPr/>
          <p:nvPr/>
        </p:nvSpPr>
        <p:spPr>
          <a:xfrm rot="5400000">
            <a:off x="3925593" y="2918573"/>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6" name="!!first-step-descrizione">
            <a:extLst>
              <a:ext uri="{FF2B5EF4-FFF2-40B4-BE49-F238E27FC236}">
                <a16:creationId xmlns:a16="http://schemas.microsoft.com/office/drawing/2014/main" id="{B93CCED4-0F2C-431B-F0EB-2DE95B785E41}"/>
              </a:ext>
            </a:extLst>
          </p:cNvPr>
          <p:cNvSpPr/>
          <p:nvPr/>
        </p:nvSpPr>
        <p:spPr>
          <a:xfrm>
            <a:off x="1919059" y="1283021"/>
            <a:ext cx="1883422" cy="3379105"/>
          </a:xfrm>
          <a:prstGeom prst="roundRect">
            <a:avLst>
              <a:gd name="adj" fmla="val 12103"/>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1800" i="1" dirty="0">
                <a:solidFill>
                  <a:schemeClr val="bg2">
                    <a:lumMod val="10000"/>
                  </a:schemeClr>
                </a:solidFill>
                <a:latin typeface="SF Pro Display" pitchFamily="2" charset="0"/>
                <a:ea typeface="SF Pro Display" pitchFamily="2" charset="0"/>
                <a:cs typeface="SF Pro Display" pitchFamily="2" charset="0"/>
              </a:rPr>
              <a:t>Si genera la shadow map</a:t>
            </a:r>
            <a:br>
              <a:rPr lang="it-IT" sz="1800" i="1" dirty="0">
                <a:solidFill>
                  <a:schemeClr val="bg2">
                    <a:lumMod val="10000"/>
                  </a:schemeClr>
                </a:solidFill>
                <a:latin typeface="SF Pro Display" pitchFamily="2" charset="0"/>
                <a:ea typeface="SF Pro Display" pitchFamily="2" charset="0"/>
                <a:cs typeface="SF Pro Display" pitchFamily="2" charset="0"/>
              </a:rPr>
            </a:br>
            <a:r>
              <a:rPr lang="it-IT" sz="1800" i="1" dirty="0">
                <a:solidFill>
                  <a:schemeClr val="bg2">
                    <a:lumMod val="10000"/>
                  </a:schemeClr>
                </a:solidFill>
                <a:latin typeface="SF Pro Display" pitchFamily="2" charset="0"/>
                <a:ea typeface="SF Pro Display" pitchFamily="2" charset="0"/>
                <a:cs typeface="SF Pro Display" pitchFamily="2" charset="0"/>
              </a:rPr>
              <a:t>della scena.</a:t>
            </a:r>
          </a:p>
        </p:txBody>
      </p:sp>
      <p:sp>
        <p:nvSpPr>
          <p:cNvPr id="17" name="!third-step-titolo">
            <a:extLst>
              <a:ext uri="{FF2B5EF4-FFF2-40B4-BE49-F238E27FC236}">
                <a16:creationId xmlns:a16="http://schemas.microsoft.com/office/drawing/2014/main" id="{A618D5F8-AB29-0A2D-CED8-82F728F93FAE}"/>
              </a:ext>
            </a:extLst>
          </p:cNvPr>
          <p:cNvSpPr/>
          <p:nvPr/>
        </p:nvSpPr>
        <p:spPr>
          <a:xfrm>
            <a:off x="6900577"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16" name="!!second-step-titolo">
            <a:extLst>
              <a:ext uri="{FF2B5EF4-FFF2-40B4-BE49-F238E27FC236}">
                <a16:creationId xmlns:a16="http://schemas.microsoft.com/office/drawing/2014/main" id="{6E151896-9C35-2971-8B97-1BEBC0478575}"/>
              </a:ext>
            </a:extLst>
          </p:cNvPr>
          <p:cNvSpPr/>
          <p:nvPr/>
        </p:nvSpPr>
        <p:spPr>
          <a:xfrm>
            <a:off x="440981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5" name="!!first-step-titolo">
            <a:extLst>
              <a:ext uri="{FF2B5EF4-FFF2-40B4-BE49-F238E27FC236}">
                <a16:creationId xmlns:a16="http://schemas.microsoft.com/office/drawing/2014/main" id="{CD88EA93-2A23-481B-87C9-C91FD2D3605D}"/>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2073487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p:tgtEl>
                                          <p:spTgt spid="9"/>
                                        </p:tgtEl>
                                        <p:attrNameLst>
                                          <p:attrName>ppt_x</p:attrName>
                                        </p:attrNameLst>
                                      </p:cBhvr>
                                      <p:tavLst>
                                        <p:tav tm="0">
                                          <p:val>
                                            <p:strVal val="#ppt_x+#ppt_w*1.125000"/>
                                          </p:val>
                                        </p:tav>
                                        <p:tav tm="100000">
                                          <p:val>
                                            <p:strVal val="#ppt_x"/>
                                          </p:val>
                                        </p:tav>
                                      </p:tavLst>
                                    </p:anim>
                                    <p:animEffect transition="in" filter="wipe(left)">
                                      <p:cBhvr>
                                        <p:cTn id="8" dur="125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8"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p:tgtEl>
                                          <p:spTgt spid="11"/>
                                        </p:tgtEl>
                                        <p:attrNameLst>
                                          <p:attrName>ppt_x</p:attrName>
                                        </p:attrNameLst>
                                      </p:cBhvr>
                                      <p:tavLst>
                                        <p:tav tm="0">
                                          <p:val>
                                            <p:strVal val="#ppt_x-#ppt_w*1.125000"/>
                                          </p:val>
                                        </p:tav>
                                        <p:tav tm="100000">
                                          <p:val>
                                            <p:strVal val="#ppt_x"/>
                                          </p:val>
                                        </p:tav>
                                      </p:tavLst>
                                    </p:anim>
                                    <p:animEffect transition="in" filter="wipe(right)">
                                      <p:cBhvr>
                                        <p:cTn id="22" dur="500"/>
                                        <p:tgtEl>
                                          <p:spTgt spid="11"/>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8"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 calcmode="lin" valueType="num">
                                      <p:cBhvr additive="base">
                                        <p:cTn id="34" dur="500"/>
                                        <p:tgtEl>
                                          <p:spTgt spid="12"/>
                                        </p:tgtEl>
                                        <p:attrNameLst>
                                          <p:attrName>ppt_x</p:attrName>
                                        </p:attrNameLst>
                                      </p:cBhvr>
                                      <p:tavLst>
                                        <p:tav tm="0">
                                          <p:val>
                                            <p:strVal val="#ppt_x-#ppt_w*1.125000"/>
                                          </p:val>
                                        </p:tav>
                                        <p:tav tm="100000">
                                          <p:val>
                                            <p:strVal val="#ppt_x"/>
                                          </p:val>
                                        </p:tav>
                                      </p:tavLst>
                                    </p:anim>
                                    <p:animEffect transition="in" filter="wipe(right)">
                                      <p:cBhvr>
                                        <p:cTn id="35" dur="500"/>
                                        <p:tgtEl>
                                          <p:spTgt spid="12"/>
                                        </p:tgtEl>
                                      </p:cBhvr>
                                    </p:animEffect>
                                  </p:childTnLst>
                                </p:cTn>
                              </p:par>
                            </p:childTnLst>
                          </p:cTn>
                        </p:par>
                        <p:par>
                          <p:cTn id="36" fill="hold">
                            <p:stCondLst>
                              <p:cond delay="500"/>
                            </p:stCondLst>
                            <p:childTnLst>
                              <p:par>
                                <p:cTn id="37" presetID="10"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animBg="1"/>
      <p:bldP spid="12" grpId="0" animBg="1"/>
      <p:bldP spid="7" grpId="0" animBg="1"/>
      <p:bldP spid="11" grpId="0" animBg="1"/>
      <p:bldP spid="6" grpId="0" animBg="1"/>
      <p:bldP spid="17" grpId="0" animBg="1"/>
      <p:bldP spid="16" grpId="0" animBg="1"/>
      <p:bldP spid="1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33" name="!!first-step-connettore2">
            <a:extLst>
              <a:ext uri="{FF2B5EF4-FFF2-40B4-BE49-F238E27FC236}">
                <a16:creationId xmlns:a16="http://schemas.microsoft.com/office/drawing/2014/main" id="{0A1FBD97-2C27-BD07-431C-49E06436CAFB}"/>
              </a:ext>
            </a:extLst>
          </p:cNvPr>
          <p:cNvCxnSpPr>
            <a:cxnSpLocks/>
            <a:stCxn id="11" idx="2"/>
          </p:cNvCxnSpPr>
          <p:nvPr/>
        </p:nvCxnSpPr>
        <p:spPr>
          <a:xfrm rot="16200000" flipH="1">
            <a:off x="2852025" y="1827384"/>
            <a:ext cx="47529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first-step-connettore3">
            <a:extLst>
              <a:ext uri="{FF2B5EF4-FFF2-40B4-BE49-F238E27FC236}">
                <a16:creationId xmlns:a16="http://schemas.microsoft.com/office/drawing/2014/main" id="{957A6D7A-41DE-075B-1AE5-4C8AB2FE70BE}"/>
              </a:ext>
            </a:extLst>
          </p:cNvPr>
          <p:cNvCxnSpPr>
            <a:cxnSpLocks/>
            <a:stCxn id="11" idx="2"/>
          </p:cNvCxnSpPr>
          <p:nvPr/>
        </p:nvCxnSpPr>
        <p:spPr>
          <a:xfrm rot="16200000" flipH="1">
            <a:off x="2350369" y="2329040"/>
            <a:ext cx="14786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first-step-connettore4">
            <a:extLst>
              <a:ext uri="{FF2B5EF4-FFF2-40B4-BE49-F238E27FC236}">
                <a16:creationId xmlns:a16="http://schemas.microsoft.com/office/drawing/2014/main" id="{18A79F01-F882-1187-6D51-F5B73DB997F2}"/>
              </a:ext>
            </a:extLst>
          </p:cNvPr>
          <p:cNvCxnSpPr>
            <a:cxnSpLocks/>
            <a:stCxn id="11" idx="2"/>
          </p:cNvCxnSpPr>
          <p:nvPr/>
        </p:nvCxnSpPr>
        <p:spPr>
          <a:xfrm rot="16200000" flipH="1">
            <a:off x="1848715" y="2830694"/>
            <a:ext cx="248191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first-step-punto2">
            <a:extLst>
              <a:ext uri="{FF2B5EF4-FFF2-40B4-BE49-F238E27FC236}">
                <a16:creationId xmlns:a16="http://schemas.microsoft.com/office/drawing/2014/main" id="{D7FC555A-2EFF-65D1-D06D-73D5302FA60E}"/>
              </a:ext>
            </a:extLst>
          </p:cNvPr>
          <p:cNvSpPr/>
          <p:nvPr/>
        </p:nvSpPr>
        <p:spPr>
          <a:xfrm>
            <a:off x="3318577" y="201693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disegnano </a:t>
            </a:r>
            <a:r>
              <a:rPr lang="it-IT" sz="1800" i="1" u="sng" dirty="0">
                <a:solidFill>
                  <a:schemeClr val="bg2">
                    <a:lumMod val="10000"/>
                  </a:schemeClr>
                </a:solidFill>
                <a:latin typeface="SF Pro Display" pitchFamily="2" charset="0"/>
                <a:ea typeface="SF Pro Display" pitchFamily="2" charset="0"/>
                <a:cs typeface="SF Pro Display" pitchFamily="2" charset="0"/>
              </a:rPr>
              <a:t>solo</a:t>
            </a:r>
            <a:r>
              <a:rPr lang="it-IT" sz="1800" i="1" dirty="0">
                <a:solidFill>
                  <a:schemeClr val="bg2">
                    <a:lumMod val="10000"/>
                  </a:schemeClr>
                </a:solidFill>
                <a:latin typeface="SF Pro Display" pitchFamily="2" charset="0"/>
                <a:ea typeface="SF Pro Display" pitchFamily="2" charset="0"/>
                <a:cs typeface="SF Pro Display" pitchFamily="2" charset="0"/>
              </a:rPr>
              <a:t> le facce esterne degli oggetti in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luce.</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mc:AlternateContent xmlns:mc="http://schemas.openxmlformats.org/markup-compatibility/2006">
        <mc:Choice xmlns:a14="http://schemas.microsoft.com/office/drawing/2010/main" Requires="a14">
          <p:sp>
            <p:nvSpPr>
              <p:cNvPr id="18" name="!!first-step-punto3">
                <a:extLst>
                  <a:ext uri="{FF2B5EF4-FFF2-40B4-BE49-F238E27FC236}">
                    <a16:creationId xmlns:a16="http://schemas.microsoft.com/office/drawing/2014/main" id="{3907816B-2291-1008-5E73-32D9EDE044E7}"/>
                  </a:ext>
                </a:extLst>
              </p:cNvPr>
              <p:cNvSpPr/>
              <p:nvPr/>
            </p:nvSpPr>
            <p:spPr>
              <a:xfrm>
                <a:off x="3318577" y="302024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memorizzano nel </a:t>
                </a:r>
                <a:r>
                  <a:rPr lang="it-IT" sz="1800" b="1" i="1" dirty="0">
                    <a:solidFill>
                      <a:schemeClr val="bg2">
                        <a:lumMod val="10000"/>
                      </a:schemeClr>
                    </a:solidFill>
                    <a:latin typeface="SF Pro Display" pitchFamily="2" charset="0"/>
                    <a:ea typeface="SF Pro Display" pitchFamily="2" charset="0"/>
                    <a:cs typeface="SF Pro Display" pitchFamily="2" charset="0"/>
                  </a:rPr>
                  <a:t>depth buffer </a:t>
                </a:r>
                <a:r>
                  <a:rPr lang="it-IT" sz="1800" i="1" u="sng" dirty="0">
                    <a:solidFill>
                      <a:schemeClr val="bg2">
                        <a:lumMod val="10000"/>
                      </a:schemeClr>
                    </a:solidFill>
                    <a:latin typeface="SF Pro Display" pitchFamily="2" charset="0"/>
                    <a:ea typeface="SF Pro Display" pitchFamily="2" charset="0"/>
                    <a:cs typeface="SF Pro Display" pitchFamily="2" charset="0"/>
                  </a:rPr>
                  <a:t>solo</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i="1" dirty="0">
                    <a:solidFill>
                      <a:schemeClr val="bg2">
                        <a:lumMod val="10000"/>
                      </a:schemeClr>
                    </a:solidFill>
                    <a:latin typeface="SF Pro Display" pitchFamily="2" charset="0"/>
                    <a:ea typeface="SF Pro Display" pitchFamily="2" charset="0"/>
                    <a:cs typeface="SF Pro Display" pitchFamily="2" charset="0"/>
                  </a:rPr>
                  <a:t>i valori </a:t>
                </a:r>
                <a14:m>
                  <m:oMath xmlns:m="http://schemas.openxmlformats.org/officeDocument/2006/math">
                    <m:r>
                      <a:rPr lang="it-IT" sz="1800" b="1" i="1" dirty="0" smtClean="0">
                        <a:solidFill>
                          <a:schemeClr val="bg2">
                            <a:lumMod val="10000"/>
                          </a:schemeClr>
                        </a:solidFill>
                        <a:latin typeface="Cambria Math" panose="02040503050406030204" pitchFamily="18" charset="0"/>
                        <a:ea typeface="SF Pro Display" pitchFamily="2" charset="0"/>
                        <a:cs typeface="SF Pro Display" pitchFamily="2" charset="0"/>
                      </a:rPr>
                      <m:t>𝒛</m:t>
                    </m:r>
                  </m:oMath>
                </a14:m>
                <a:r>
                  <a:rPr lang="it-IT" sz="1800" i="1" dirty="0">
                    <a:solidFill>
                      <a:schemeClr val="bg2">
                        <a:lumMod val="10000"/>
                      </a:schemeClr>
                    </a:solidFill>
                    <a:latin typeface="SF Pro Display" pitchFamily="2" charset="0"/>
                    <a:ea typeface="SF Pro Display" pitchFamily="2" charset="0"/>
                    <a:cs typeface="SF Pro Display" pitchFamily="2" charset="0"/>
                  </a:rPr>
                  <a:t> delle facce interne</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mc:Choice>
        <mc:Fallback>
          <p:sp>
            <p:nvSpPr>
              <p:cNvPr id="18" name="!!first-step-punto3">
                <a:extLst>
                  <a:ext uri="{FF2B5EF4-FFF2-40B4-BE49-F238E27FC236}">
                    <a16:creationId xmlns:a16="http://schemas.microsoft.com/office/drawing/2014/main" id="{3907816B-2291-1008-5E73-32D9EDE044E7}"/>
                  </a:ext>
                </a:extLst>
              </p:cNvPr>
              <p:cNvSpPr>
                <a:spLocks noRot="1" noChangeAspect="1" noMove="1" noResize="1" noEditPoints="1" noAdjustHandles="1" noChangeArrowheads="1" noChangeShapeType="1" noTextEdit="1"/>
              </p:cNvSpPr>
              <p:nvPr/>
            </p:nvSpPr>
            <p:spPr>
              <a:xfrm>
                <a:off x="3318577" y="3020248"/>
                <a:ext cx="5465422" cy="553998"/>
              </a:xfrm>
              <a:prstGeom prst="rect">
                <a:avLst/>
              </a:prstGeom>
              <a:blipFill>
                <a:blip r:embed="rId3"/>
                <a:stretch>
                  <a:fillRect l="-696" t="-11111" b="-24444"/>
                </a:stretch>
              </a:blipFill>
              <a:ln w="38100">
                <a:noFill/>
              </a:ln>
            </p:spPr>
            <p:txBody>
              <a:bodyPr/>
              <a:lstStyle/>
              <a:p>
                <a:r>
                  <a:rPr lang="it-IT">
                    <a:noFill/>
                  </a:rPr>
                  <a:t> </a:t>
                </a:r>
              </a:p>
            </p:txBody>
          </p:sp>
        </mc:Fallback>
      </mc:AlternateContent>
      <p:sp>
        <p:nvSpPr>
          <p:cNvPr id="19" name="!!first-step-punto4">
            <a:extLst>
              <a:ext uri="{FF2B5EF4-FFF2-40B4-BE49-F238E27FC236}">
                <a16:creationId xmlns:a16="http://schemas.microsoft.com/office/drawing/2014/main" id="{A80EC86A-A060-2C3D-FB72-47EA0A8C85FF}"/>
              </a:ext>
            </a:extLst>
          </p:cNvPr>
          <p:cNvSpPr/>
          <p:nvPr/>
        </p:nvSpPr>
        <p:spPr>
          <a:xfrm>
            <a:off x="3318577" y="4023558"/>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converte il </a:t>
            </a:r>
            <a:r>
              <a:rPr lang="it-IT" sz="1800" b="1" i="1" dirty="0">
                <a:solidFill>
                  <a:schemeClr val="bg2">
                    <a:lumMod val="10000"/>
                  </a:schemeClr>
                </a:solidFill>
                <a:latin typeface="SF Pro Display" pitchFamily="2" charset="0"/>
                <a:ea typeface="SF Pro Display" pitchFamily="2" charset="0"/>
                <a:cs typeface="SF Pro Display" pitchFamily="2" charset="0"/>
              </a:rPr>
              <a:t>buffer in una texture</a:t>
            </a:r>
            <a:r>
              <a:rPr lang="it-IT" sz="1800" i="1" dirty="0">
                <a:solidFill>
                  <a:schemeClr val="bg2">
                    <a:lumMod val="10000"/>
                  </a:schemeClr>
                </a:solidFill>
                <a:latin typeface="SF Pro Display" pitchFamily="2" charset="0"/>
                <a:ea typeface="SF Pro Display" pitchFamily="2" charset="0"/>
                <a:cs typeface="SF Pro Display" pitchFamily="2" charset="0"/>
              </a:rPr>
              <a:t> delle stesse dimensioni della finestra.</a:t>
            </a:r>
          </a:p>
        </p:txBody>
      </p:sp>
      <p:sp>
        <p:nvSpPr>
          <p:cNvPr id="61" name="!third-step-titolo">
            <a:extLst>
              <a:ext uri="{FF2B5EF4-FFF2-40B4-BE49-F238E27FC236}">
                <a16:creationId xmlns:a16="http://schemas.microsoft.com/office/drawing/2014/main" id="{AFAE529A-CA99-FF29-2A95-D52C9A85528F}"/>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
        <p:nvSpPr>
          <p:cNvPr id="60" name="!!second-step-titolo">
            <a:extLst>
              <a:ext uri="{FF2B5EF4-FFF2-40B4-BE49-F238E27FC236}">
                <a16:creationId xmlns:a16="http://schemas.microsoft.com/office/drawing/2014/main" id="{D811A58D-2510-6B8A-3787-2223B1B7D51A}"/>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
        <p:nvSpPr>
          <p:cNvPr id="11" name="!!first-step-titolo">
            <a:extLst>
              <a:ext uri="{FF2B5EF4-FFF2-40B4-BE49-F238E27FC236}">
                <a16:creationId xmlns:a16="http://schemas.microsoft.com/office/drawing/2014/main" id="{FC2EA59B-A20A-0ABD-4CBA-3038670BEE36}"/>
              </a:ext>
            </a:extLst>
          </p:cNvPr>
          <p:cNvSpPr/>
          <p:nvPr/>
        </p:nvSpPr>
        <p:spPr>
          <a:xfrm>
            <a:off x="1919059" y="1283021"/>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First Step</a:t>
            </a:r>
          </a:p>
        </p:txBody>
      </p:sp>
    </p:spTree>
    <p:extLst>
      <p:ext uri="{BB962C8B-B14F-4D97-AF65-F5344CB8AC3E}">
        <p14:creationId xmlns:p14="http://schemas.microsoft.com/office/powerpoint/2010/main" val="3362564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down)">
                                      <p:cBhvr>
                                        <p:cTn id="8" dur="500"/>
                                        <p:tgtEl>
                                          <p:spTgt spid="33"/>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par>
                          <p:cTn id="13" fill="hold">
                            <p:stCondLst>
                              <p:cond delay="1000"/>
                            </p:stCondLst>
                            <p:childTnLst>
                              <p:par>
                                <p:cTn id="14" presetID="12" presetClass="entr" presetSubtype="1" fill="hold" nodeType="afterEffect">
                                  <p:stCondLst>
                                    <p:cond delay="0"/>
                                  </p:stCondLst>
                                  <p:childTnLst>
                                    <p:set>
                                      <p:cBhvr>
                                        <p:cTn id="15" dur="1" fill="hold">
                                          <p:stCondLst>
                                            <p:cond delay="0"/>
                                          </p:stCondLst>
                                        </p:cTn>
                                        <p:tgtEl>
                                          <p:spTgt spid="54"/>
                                        </p:tgtEl>
                                        <p:attrNameLst>
                                          <p:attrName>style.visibility</p:attrName>
                                        </p:attrNameLst>
                                      </p:cBhvr>
                                      <p:to>
                                        <p:strVal val="visible"/>
                                      </p:to>
                                    </p:set>
                                    <p:anim calcmode="lin" valueType="num">
                                      <p:cBhvr additive="base">
                                        <p:cTn id="16" dur="500"/>
                                        <p:tgtEl>
                                          <p:spTgt spid="54"/>
                                        </p:tgtEl>
                                        <p:attrNameLst>
                                          <p:attrName>ppt_y</p:attrName>
                                        </p:attrNameLst>
                                      </p:cBhvr>
                                      <p:tavLst>
                                        <p:tav tm="0">
                                          <p:val>
                                            <p:strVal val="#ppt_y-#ppt_h*1.125000"/>
                                          </p:val>
                                        </p:tav>
                                        <p:tav tm="100000">
                                          <p:val>
                                            <p:strVal val="#ppt_y"/>
                                          </p:val>
                                        </p:tav>
                                      </p:tavLst>
                                    </p:anim>
                                    <p:animEffect transition="in" filter="wipe(down)">
                                      <p:cBhvr>
                                        <p:cTn id="17" dur="500"/>
                                        <p:tgtEl>
                                          <p:spTgt spid="54"/>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57"/>
                                        </p:tgtEl>
                                        <p:attrNameLst>
                                          <p:attrName>style.visibility</p:attrName>
                                        </p:attrNameLst>
                                      </p:cBhvr>
                                      <p:to>
                                        <p:strVal val="visible"/>
                                      </p:to>
                                    </p:set>
                                    <p:anim calcmode="lin" valueType="num">
                                      <p:cBhvr additive="base">
                                        <p:cTn id="26" dur="500"/>
                                        <p:tgtEl>
                                          <p:spTgt spid="57"/>
                                        </p:tgtEl>
                                        <p:attrNameLst>
                                          <p:attrName>ppt_y</p:attrName>
                                        </p:attrNameLst>
                                      </p:cBhvr>
                                      <p:tavLst>
                                        <p:tav tm="0">
                                          <p:val>
                                            <p:strVal val="#ppt_y-#ppt_h*1.125000"/>
                                          </p:val>
                                        </p:tav>
                                        <p:tav tm="100000">
                                          <p:val>
                                            <p:strVal val="#ppt_y"/>
                                          </p:val>
                                        </p:tav>
                                      </p:tavLst>
                                    </p:anim>
                                    <p:animEffect transition="in" filter="wipe(down)">
                                      <p:cBhvr>
                                        <p:cTn id="27" dur="500"/>
                                        <p:tgtEl>
                                          <p:spTgt spid="57"/>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12" name="!!second-step-connettore1">
            <a:extLst>
              <a:ext uri="{FF2B5EF4-FFF2-40B4-BE49-F238E27FC236}">
                <a16:creationId xmlns:a16="http://schemas.microsoft.com/office/drawing/2014/main" id="{96AD9F71-B591-AD18-629F-F8928DD52A1E}"/>
              </a:ext>
            </a:extLst>
          </p:cNvPr>
          <p:cNvCxnSpPr>
            <a:cxnSpLocks/>
          </p:cNvCxnSpPr>
          <p:nvPr/>
        </p:nvCxnSpPr>
        <p:spPr>
          <a:xfrm rot="16200000" flipH="1">
            <a:off x="2684803" y="1994600"/>
            <a:ext cx="809740"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econd-step-connettore2">
            <a:extLst>
              <a:ext uri="{FF2B5EF4-FFF2-40B4-BE49-F238E27FC236}">
                <a16:creationId xmlns:a16="http://schemas.microsoft.com/office/drawing/2014/main" id="{6A57D7D6-9334-AA99-6376-5A983AC7F27C}"/>
              </a:ext>
            </a:extLst>
          </p:cNvPr>
          <p:cNvCxnSpPr>
            <a:cxnSpLocks/>
            <a:stCxn id="6" idx="2"/>
          </p:cNvCxnSpPr>
          <p:nvPr/>
        </p:nvCxnSpPr>
        <p:spPr>
          <a:xfrm rot="16200000" flipH="1">
            <a:off x="2103935" y="2575474"/>
            <a:ext cx="1971476"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second-step-punto1">
            <a:extLst>
              <a:ext uri="{FF2B5EF4-FFF2-40B4-BE49-F238E27FC236}">
                <a16:creationId xmlns:a16="http://schemas.microsoft.com/office/drawing/2014/main" id="{48B441D8-9F11-12AF-3DFE-825441BA049D}"/>
              </a:ext>
            </a:extLst>
          </p:cNvPr>
          <p:cNvSpPr/>
          <p:nvPr/>
        </p:nvSpPr>
        <p:spPr>
          <a:xfrm>
            <a:off x="3318577" y="2489874"/>
            <a:ext cx="5465422" cy="276999"/>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800" b="1" i="1" dirty="0">
                <a:solidFill>
                  <a:schemeClr val="bg2">
                    <a:lumMod val="10000"/>
                  </a:schemeClr>
                </a:solidFill>
                <a:latin typeface="SF Pro Display" pitchFamily="2" charset="0"/>
                <a:ea typeface="SF Pro Display" pitchFamily="2" charset="0"/>
                <a:cs typeface="SF Pro Display" pitchFamily="2" charset="0"/>
              </a:rPr>
              <a:t>punto di vista della camera.</a:t>
            </a:r>
            <a:endParaRPr lang="it-IT" sz="1800" i="1" dirty="0">
              <a:solidFill>
                <a:schemeClr val="bg2">
                  <a:lumMod val="10000"/>
                </a:schemeClr>
              </a:solidFill>
              <a:latin typeface="SF Pro Display" pitchFamily="2" charset="0"/>
              <a:ea typeface="SF Pro Display" pitchFamily="2" charset="0"/>
              <a:cs typeface="SF Pro Display" pitchFamily="2" charset="0"/>
            </a:endParaRPr>
          </a:p>
        </p:txBody>
      </p:sp>
      <p:sp>
        <p:nvSpPr>
          <p:cNvPr id="8" name="!!second-step-punto2">
            <a:extLst>
              <a:ext uri="{FF2B5EF4-FFF2-40B4-BE49-F238E27FC236}">
                <a16:creationId xmlns:a16="http://schemas.microsoft.com/office/drawing/2014/main" id="{12FD6E98-ACB6-4CF9-2A17-488A74EF1E99}"/>
              </a:ext>
            </a:extLst>
          </p:cNvPr>
          <p:cNvSpPr/>
          <p:nvPr/>
        </p:nvSpPr>
        <p:spPr>
          <a:xfrm>
            <a:off x="3318577" y="3513117"/>
            <a:ext cx="5465422" cy="55399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800" i="1" dirty="0">
                <a:solidFill>
                  <a:schemeClr val="bg2">
                    <a:lumMod val="10000"/>
                  </a:schemeClr>
                </a:solidFill>
                <a:latin typeface="SF Pro Display" pitchFamily="2" charset="0"/>
                <a:ea typeface="SF Pro Display" pitchFamily="2" charset="0"/>
                <a:cs typeface="SF Pro Display" pitchFamily="2" charset="0"/>
              </a:rPr>
              <a:t>Si utilizza una </a:t>
            </a:r>
            <a:r>
              <a:rPr lang="it-IT" sz="1800" b="1" i="1" dirty="0">
                <a:solidFill>
                  <a:schemeClr val="bg2">
                    <a:lumMod val="10000"/>
                  </a:schemeClr>
                </a:solidFill>
                <a:latin typeface="SF Pro Display" pitchFamily="2" charset="0"/>
                <a:ea typeface="SF Pro Display" pitchFamily="2" charset="0"/>
                <a:cs typeface="SF Pro Display" pitchFamily="2" charset="0"/>
              </a:rPr>
              <a:t>fonte luminosa molto debole</a:t>
            </a:r>
            <a:r>
              <a:rPr lang="it-IT" sz="18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800" b="1" i="1" dirty="0">
                <a:solidFill>
                  <a:schemeClr val="bg2">
                    <a:lumMod val="10000"/>
                  </a:schemeClr>
                </a:solidFill>
                <a:latin typeface="SF Pro Display" pitchFamily="2" charset="0"/>
                <a:ea typeface="SF Pro Display" pitchFamily="2" charset="0"/>
                <a:cs typeface="SF Pro Display" pitchFamily="2" charset="0"/>
              </a:rPr>
              <a:t>in ombra.</a:t>
            </a:r>
          </a:p>
        </p:txBody>
      </p:sp>
      <p:sp>
        <p:nvSpPr>
          <p:cNvPr id="6" name="!!second-step-titolo">
            <a:extLst>
              <a:ext uri="{FF2B5EF4-FFF2-40B4-BE49-F238E27FC236}">
                <a16:creationId xmlns:a16="http://schemas.microsoft.com/office/drawing/2014/main" id="{AA243F47-3FEB-8DFB-EE79-7C4A0E9E6833}"/>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Second Step</a:t>
            </a:r>
          </a:p>
        </p:txBody>
      </p:sp>
    </p:spTree>
    <p:extLst>
      <p:ext uri="{BB962C8B-B14F-4D97-AF65-F5344CB8AC3E}">
        <p14:creationId xmlns:p14="http://schemas.microsoft.com/office/powerpoint/2010/main" val="1737464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p:tgtEl>
                                          <p:spTgt spid="14"/>
                                        </p:tgtEl>
                                        <p:attrNameLst>
                                          <p:attrName>ppt_y</p:attrName>
                                        </p:attrNameLst>
                                      </p:cBhvr>
                                      <p:tavLst>
                                        <p:tav tm="0">
                                          <p:val>
                                            <p:strVal val="#ppt_y-#ppt_h*1.125000"/>
                                          </p:val>
                                        </p:tav>
                                        <p:tav tm="100000">
                                          <p:val>
                                            <p:strVal val="#ppt_y"/>
                                          </p:val>
                                        </p:tav>
                                      </p:tavLst>
                                    </p:anim>
                                    <p:animEffect transition="in" filter="wipe(down)">
                                      <p:cBhvr>
                                        <p:cTn id="18" dur="500"/>
                                        <p:tgtEl>
                                          <p:spTgt spid="1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cxnSp>
        <p:nvCxnSpPr>
          <p:cNvPr id="59" name="!!object--light-eye">
            <a:extLst>
              <a:ext uri="{FF2B5EF4-FFF2-40B4-BE49-F238E27FC236}">
                <a16:creationId xmlns:a16="http://schemas.microsoft.com/office/drawing/2014/main" id="{DBBADB64-EE40-7DFF-A361-E350CB211027}"/>
              </a:ext>
            </a:extLst>
          </p:cNvPr>
          <p:cNvCxnSpPr>
            <a:cxnSpLocks/>
            <a:stCxn id="13" idx="3"/>
          </p:cNvCxnSpPr>
          <p:nvPr/>
        </p:nvCxnSpPr>
        <p:spPr>
          <a:xfrm>
            <a:off x="6701529" y="1608927"/>
            <a:ext cx="101225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object--camera-eye">
            <a:extLst>
              <a:ext uri="{FF2B5EF4-FFF2-40B4-BE49-F238E27FC236}">
                <a16:creationId xmlns:a16="http://schemas.microsoft.com/office/drawing/2014/main" id="{9E904A35-5D83-975F-3618-5C94999D212E}"/>
              </a:ext>
            </a:extLst>
          </p:cNvPr>
          <p:cNvCxnSpPr>
            <a:cxnSpLocks/>
            <a:stCxn id="13" idx="1"/>
          </p:cNvCxnSpPr>
          <p:nvPr/>
        </p:nvCxnSpPr>
        <p:spPr>
          <a:xfrm rot="10800000" flipV="1">
            <a:off x="3059723" y="1608927"/>
            <a:ext cx="94180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object--world">
            <a:extLst>
              <a:ext uri="{FF2B5EF4-FFF2-40B4-BE49-F238E27FC236}">
                <a16:creationId xmlns:a16="http://schemas.microsoft.com/office/drawing/2014/main" id="{FF19A01D-0C32-8681-8603-B3D717910A77}"/>
              </a:ext>
            </a:extLst>
          </p:cNvPr>
          <p:cNvCxnSpPr>
            <a:cxnSpLocks/>
            <a:stCxn id="13" idx="2"/>
            <a:endCxn id="20" idx="0"/>
          </p:cNvCxnSpPr>
          <p:nvPr/>
        </p:nvCxnSpPr>
        <p:spPr>
          <a:xfrm>
            <a:off x="5351529" y="1878927"/>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amera-eye--camera-clip">
            <a:extLst>
              <a:ext uri="{FF2B5EF4-FFF2-40B4-BE49-F238E27FC236}">
                <a16:creationId xmlns:a16="http://schemas.microsoft.com/office/drawing/2014/main" id="{39299768-ED42-EE29-3C08-BAD852C6A539}"/>
              </a:ext>
            </a:extLst>
          </p:cNvPr>
          <p:cNvCxnSpPr>
            <a:cxnSpLocks/>
            <a:stCxn id="21" idx="2"/>
            <a:endCxn id="22" idx="0"/>
          </p:cNvCxnSpPr>
          <p:nvPr/>
        </p:nvCxnSpPr>
        <p:spPr>
          <a:xfrm>
            <a:off x="3487560"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world--camera-eye1">
            <a:extLst>
              <a:ext uri="{FF2B5EF4-FFF2-40B4-BE49-F238E27FC236}">
                <a16:creationId xmlns:a16="http://schemas.microsoft.com/office/drawing/2014/main" id="{34830160-053B-A3F8-3762-C227969ECD54}"/>
              </a:ext>
            </a:extLst>
          </p:cNvPr>
          <p:cNvCxnSpPr>
            <a:cxnSpLocks/>
            <a:stCxn id="20" idx="2"/>
            <a:endCxn id="21" idx="0"/>
          </p:cNvCxnSpPr>
          <p:nvPr/>
        </p:nvCxnSpPr>
        <p:spPr>
          <a:xfrm rot="5400000">
            <a:off x="4169923" y="2235809"/>
            <a:ext cx="499244" cy="1863969"/>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world--camera-eye2">
            <a:extLst>
              <a:ext uri="{FF2B5EF4-FFF2-40B4-BE49-F238E27FC236}">
                <a16:creationId xmlns:a16="http://schemas.microsoft.com/office/drawing/2014/main" id="{7255629A-B0BF-AA38-282F-97980774EA5F}"/>
              </a:ext>
            </a:extLst>
          </p:cNvPr>
          <p:cNvCxnSpPr>
            <a:cxnSpLocks/>
            <a:stCxn id="20" idx="2"/>
            <a:endCxn id="21" idx="0"/>
          </p:cNvCxnSpPr>
          <p:nvPr/>
        </p:nvCxnSpPr>
        <p:spPr>
          <a:xfrm rot="5400000">
            <a:off x="4169923" y="2235809"/>
            <a:ext cx="499244" cy="1863969"/>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88" name="!!world--light-eye1">
            <a:extLst>
              <a:ext uri="{FF2B5EF4-FFF2-40B4-BE49-F238E27FC236}">
                <a16:creationId xmlns:a16="http://schemas.microsoft.com/office/drawing/2014/main" id="{A7C04030-39BD-591B-B61E-934229BE4FAF}"/>
              </a:ext>
            </a:extLst>
          </p:cNvPr>
          <p:cNvCxnSpPr>
            <a:cxnSpLocks/>
            <a:stCxn id="20" idx="2"/>
            <a:endCxn id="23" idx="0"/>
          </p:cNvCxnSpPr>
          <p:nvPr/>
        </p:nvCxnSpPr>
        <p:spPr>
          <a:xfrm rot="16200000" flipH="1">
            <a:off x="6057338" y="2212362"/>
            <a:ext cx="499244" cy="1910862"/>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world--light-eye2">
            <a:extLst>
              <a:ext uri="{FF2B5EF4-FFF2-40B4-BE49-F238E27FC236}">
                <a16:creationId xmlns:a16="http://schemas.microsoft.com/office/drawing/2014/main" id="{9ADDEE62-C08C-9A60-1E95-2A479694DB50}"/>
              </a:ext>
            </a:extLst>
          </p:cNvPr>
          <p:cNvCxnSpPr>
            <a:cxnSpLocks/>
            <a:stCxn id="20" idx="2"/>
            <a:endCxn id="23" idx="0"/>
          </p:cNvCxnSpPr>
          <p:nvPr/>
        </p:nvCxnSpPr>
        <p:spPr>
          <a:xfrm rot="16200000" flipH="1">
            <a:off x="6057338" y="2212362"/>
            <a:ext cx="499244" cy="1910862"/>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94" name="!!light-eye--light-clip1">
            <a:extLst>
              <a:ext uri="{FF2B5EF4-FFF2-40B4-BE49-F238E27FC236}">
                <a16:creationId xmlns:a16="http://schemas.microsoft.com/office/drawing/2014/main" id="{D4C591C9-A5DA-0C89-302B-964822F6CAC7}"/>
              </a:ext>
            </a:extLst>
          </p:cNvPr>
          <p:cNvCxnSpPr>
            <a:cxnSpLocks/>
            <a:stCxn id="23" idx="2"/>
            <a:endCxn id="24" idx="0"/>
          </p:cNvCxnSpPr>
          <p:nvPr/>
        </p:nvCxnSpPr>
        <p:spPr>
          <a:xfrm>
            <a:off x="7262391"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light-eye--light-clip2">
            <a:extLst>
              <a:ext uri="{FF2B5EF4-FFF2-40B4-BE49-F238E27FC236}">
                <a16:creationId xmlns:a16="http://schemas.microsoft.com/office/drawing/2014/main" id="{30549090-4698-E976-45AB-DA34BD15809B}"/>
              </a:ext>
            </a:extLst>
          </p:cNvPr>
          <p:cNvCxnSpPr>
            <a:cxnSpLocks/>
            <a:stCxn id="23" idx="2"/>
            <a:endCxn id="24" idx="0"/>
          </p:cNvCxnSpPr>
          <p:nvPr/>
        </p:nvCxnSpPr>
        <p:spPr>
          <a:xfrm>
            <a:off x="7262391" y="3957415"/>
            <a:ext cx="0" cy="499244"/>
          </a:xfrm>
          <a:prstGeom prst="straightConnector1">
            <a:avLst/>
          </a:prstGeom>
          <a:ln w="1143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71" name="!!camera-eye--light-clip">
            <a:extLst>
              <a:ext uri="{FF2B5EF4-FFF2-40B4-BE49-F238E27FC236}">
                <a16:creationId xmlns:a16="http://schemas.microsoft.com/office/drawing/2014/main" id="{BA8A7451-6E13-299F-F672-8BAE983ABD02}"/>
              </a:ext>
            </a:extLst>
          </p:cNvPr>
          <p:cNvCxnSpPr>
            <a:cxnSpLocks/>
            <a:stCxn id="21" idx="3"/>
            <a:endCxn id="24" idx="1"/>
          </p:cNvCxnSpPr>
          <p:nvPr/>
        </p:nvCxnSpPr>
        <p:spPr>
          <a:xfrm>
            <a:off x="4837560" y="3687415"/>
            <a:ext cx="1074831" cy="1039244"/>
          </a:xfrm>
          <a:prstGeom prst="straightConnector1">
            <a:avLst/>
          </a:prstGeom>
          <a:ln w="114300">
            <a:solidFill>
              <a:srgbClr val="14C596"/>
            </a:solidFill>
            <a:tailEnd type="triangle" w="sm" len="sm"/>
          </a:ln>
        </p:spPr>
        <p:style>
          <a:lnRef idx="1">
            <a:schemeClr val="accent1"/>
          </a:lnRef>
          <a:fillRef idx="0">
            <a:schemeClr val="accent1"/>
          </a:fillRef>
          <a:effectRef idx="0">
            <a:schemeClr val="accent1"/>
          </a:effectRef>
          <a:fontRef idx="minor">
            <a:schemeClr val="tx1"/>
          </a:fontRef>
        </p:style>
      </p:cxnSp>
      <p:sp>
        <p:nvSpPr>
          <p:cNvPr id="13" name="!!object-space">
            <a:extLst>
              <a:ext uri="{FF2B5EF4-FFF2-40B4-BE49-F238E27FC236}">
                <a16:creationId xmlns:a16="http://schemas.microsoft.com/office/drawing/2014/main" id="{51D27ACD-2F58-0155-DEDF-C75576F43510}"/>
              </a:ext>
            </a:extLst>
          </p:cNvPr>
          <p:cNvSpPr txBox="1"/>
          <p:nvPr/>
        </p:nvSpPr>
        <p:spPr>
          <a:xfrm>
            <a:off x="4001529" y="133892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Object Space</a:t>
            </a:r>
            <a:endParaRPr lang="it-IT" i="1" dirty="0">
              <a:latin typeface="SF Pro Display Medium" pitchFamily="2" charset="0"/>
              <a:ea typeface="SF Pro Display Medium" pitchFamily="2" charset="0"/>
              <a:cs typeface="SF Pro Display Medium" pitchFamily="2" charset="0"/>
            </a:endParaRPr>
          </a:p>
        </p:txBody>
      </p:sp>
      <p:sp>
        <p:nvSpPr>
          <p:cNvPr id="20" name="!!world-space">
            <a:extLst>
              <a:ext uri="{FF2B5EF4-FFF2-40B4-BE49-F238E27FC236}">
                <a16:creationId xmlns:a16="http://schemas.microsoft.com/office/drawing/2014/main" id="{4FBE5518-C70E-65D0-9672-612132FB8741}"/>
              </a:ext>
            </a:extLst>
          </p:cNvPr>
          <p:cNvSpPr txBox="1"/>
          <p:nvPr/>
        </p:nvSpPr>
        <p:spPr>
          <a:xfrm>
            <a:off x="4001529" y="2378171"/>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World Space</a:t>
            </a:r>
            <a:endParaRPr lang="it-IT" i="1" dirty="0">
              <a:latin typeface="SF Pro Display Medium" pitchFamily="2" charset="0"/>
              <a:ea typeface="SF Pro Display Medium" pitchFamily="2" charset="0"/>
              <a:cs typeface="SF Pro Display Medium" pitchFamily="2" charset="0"/>
            </a:endParaRPr>
          </a:p>
        </p:txBody>
      </p:sp>
      <p:sp>
        <p:nvSpPr>
          <p:cNvPr id="21" name="!!light-eye-space">
            <a:extLst>
              <a:ext uri="{FF2B5EF4-FFF2-40B4-BE49-F238E27FC236}">
                <a16:creationId xmlns:a16="http://schemas.microsoft.com/office/drawing/2014/main" id="{EE4D0483-F8CD-8F16-3D3B-B160BD6D39FD}"/>
              </a:ext>
            </a:extLst>
          </p:cNvPr>
          <p:cNvSpPr txBox="1"/>
          <p:nvPr/>
        </p:nvSpPr>
        <p:spPr>
          <a:xfrm>
            <a:off x="2137560"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2" name="!!camera-clip-space">
            <a:extLst>
              <a:ext uri="{FF2B5EF4-FFF2-40B4-BE49-F238E27FC236}">
                <a16:creationId xmlns:a16="http://schemas.microsoft.com/office/drawing/2014/main" id="{9693250D-B105-0B09-9FA9-FF25354C7663}"/>
              </a:ext>
            </a:extLst>
          </p:cNvPr>
          <p:cNvSpPr txBox="1"/>
          <p:nvPr/>
        </p:nvSpPr>
        <p:spPr>
          <a:xfrm>
            <a:off x="2137560"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Clip Space</a:t>
            </a:r>
          </a:p>
        </p:txBody>
      </p:sp>
      <p:sp>
        <p:nvSpPr>
          <p:cNvPr id="23" name="!!light-eye-space">
            <a:extLst>
              <a:ext uri="{FF2B5EF4-FFF2-40B4-BE49-F238E27FC236}">
                <a16:creationId xmlns:a16="http://schemas.microsoft.com/office/drawing/2014/main" id="{45A3BA04-5223-112B-BECF-25005EE2A871}"/>
              </a:ext>
            </a:extLst>
          </p:cNvPr>
          <p:cNvSpPr txBox="1"/>
          <p:nvPr/>
        </p:nvSpPr>
        <p:spPr>
          <a:xfrm>
            <a:off x="5912391"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4" name="!!light-clip-space">
            <a:extLst>
              <a:ext uri="{FF2B5EF4-FFF2-40B4-BE49-F238E27FC236}">
                <a16:creationId xmlns:a16="http://schemas.microsoft.com/office/drawing/2014/main" id="{F1E81DF7-20C2-012D-955D-EE651E92E24F}"/>
              </a:ext>
            </a:extLst>
          </p:cNvPr>
          <p:cNvSpPr txBox="1"/>
          <p:nvPr/>
        </p:nvSpPr>
        <p:spPr>
          <a:xfrm>
            <a:off x="5912391"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Clip Space</a:t>
            </a:r>
            <a:endParaRPr lang="it-IT" i="1" dirty="0">
              <a:latin typeface="SF Pro Display Medium" pitchFamily="2" charset="0"/>
              <a:ea typeface="SF Pro Display Medium" pitchFamily="2" charset="0"/>
              <a:cs typeface="SF Pro Display Medium" pitchFamily="2" charset="0"/>
            </a:endParaRPr>
          </a:p>
        </p:txBody>
      </p:sp>
      <mc:AlternateContent xmlns:mc="http://schemas.openxmlformats.org/markup-compatibility/2006" xmlns:a14="http://schemas.microsoft.com/office/drawing/2010/main">
        <mc:Choice Requires="a14">
          <p:sp>
            <p:nvSpPr>
              <p:cNvPr id="80" name="!!trasformazione-lineare">
                <a:extLst>
                  <a:ext uri="{FF2B5EF4-FFF2-40B4-BE49-F238E27FC236}">
                    <a16:creationId xmlns:a16="http://schemas.microsoft.com/office/drawing/2014/main" id="{E65091C6-C175-4C08-F8F8-999F2FA1B6CC}"/>
                  </a:ext>
                </a:extLst>
              </p:cNvPr>
              <p:cNvSpPr txBox="1"/>
              <p:nvPr/>
            </p:nvSpPr>
            <p:spPr>
              <a:xfrm>
                <a:off x="1692000" y="944506"/>
                <a:ext cx="2309529" cy="578244"/>
              </a:xfrm>
              <a:prstGeom prst="rect">
                <a:avLst/>
              </a:prstGeom>
              <a:noFill/>
              <a:ln w="38100">
                <a:noFill/>
              </a:ln>
            </p:spPr>
            <p:txBody>
              <a:bodyPr wrap="square" lIns="108000" tIns="72000" bIns="108000" anchor="ctr" anchorCtr="0">
                <a:no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r>
                        <a:rPr lang="en-US" sz="1800" b="1" i="1" smtClean="0">
                          <a:latin typeface="Cambria Math" panose="02040503050406030204" pitchFamily="18" charset="0"/>
                        </a:rPr>
                        <m:t>=</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b="1" dirty="0"/>
              </a:p>
            </p:txBody>
          </p:sp>
        </mc:Choice>
        <mc:Fallback xmlns="">
          <p:sp>
            <p:nvSpPr>
              <p:cNvPr id="80" name="!!trasformazione-lineare">
                <a:extLst>
                  <a:ext uri="{FF2B5EF4-FFF2-40B4-BE49-F238E27FC236}">
                    <a16:creationId xmlns:a16="http://schemas.microsoft.com/office/drawing/2014/main" id="{E65091C6-C175-4C08-F8F8-999F2FA1B6CC}"/>
                  </a:ext>
                </a:extLst>
              </p:cNvPr>
              <p:cNvSpPr txBox="1">
                <a:spLocks noRot="1" noChangeAspect="1" noMove="1" noResize="1" noEditPoints="1" noAdjustHandles="1" noChangeArrowheads="1" noChangeShapeType="1" noTextEdit="1"/>
              </p:cNvSpPr>
              <p:nvPr/>
            </p:nvSpPr>
            <p:spPr>
              <a:xfrm>
                <a:off x="1692000" y="944506"/>
                <a:ext cx="2309529" cy="578244"/>
              </a:xfrm>
              <a:prstGeom prst="rect">
                <a:avLst/>
              </a:prstGeom>
              <a:blipFill>
                <a:blip r:embed="rId3"/>
                <a:stretch>
                  <a:fillRect/>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3" name="!!camera-view">
                <a:extLst>
                  <a:ext uri="{FF2B5EF4-FFF2-40B4-BE49-F238E27FC236}">
                    <a16:creationId xmlns:a16="http://schemas.microsoft.com/office/drawing/2014/main" id="{12F292DA-9A07-4010-06D6-9FBF09E32805}"/>
                  </a:ext>
                </a:extLst>
              </p:cNvPr>
              <p:cNvSpPr txBox="1"/>
              <p:nvPr/>
            </p:nvSpPr>
            <p:spPr>
              <a:xfrm>
                <a:off x="1998850" y="2918170"/>
                <a:ext cx="686353"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dirty="0"/>
              </a:p>
            </p:txBody>
          </p:sp>
        </mc:Choice>
        <mc:Fallback xmlns="">
          <p:sp>
            <p:nvSpPr>
              <p:cNvPr id="83" name="!!camera-view">
                <a:extLst>
                  <a:ext uri="{FF2B5EF4-FFF2-40B4-BE49-F238E27FC236}">
                    <a16:creationId xmlns:a16="http://schemas.microsoft.com/office/drawing/2014/main" id="{12F292DA-9A07-4010-06D6-9FBF09E32805}"/>
                  </a:ext>
                </a:extLst>
              </p:cNvPr>
              <p:cNvSpPr txBox="1">
                <a:spLocks noRot="1" noChangeAspect="1" noMove="1" noResize="1" noEditPoints="1" noAdjustHandles="1" noChangeArrowheads="1" noChangeShapeType="1" noTextEdit="1"/>
              </p:cNvSpPr>
              <p:nvPr/>
            </p:nvSpPr>
            <p:spPr>
              <a:xfrm>
                <a:off x="1998850" y="2918170"/>
                <a:ext cx="686353" cy="388504"/>
              </a:xfrm>
              <a:prstGeom prst="rect">
                <a:avLst/>
              </a:prstGeom>
              <a:blipFill>
                <a:blip r:embed="rId4"/>
                <a:stretch>
                  <a:fillRect b="-31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4" name="!!light-view">
                <a:extLst>
                  <a:ext uri="{FF2B5EF4-FFF2-40B4-BE49-F238E27FC236}">
                    <a16:creationId xmlns:a16="http://schemas.microsoft.com/office/drawing/2014/main" id="{48182861-15D0-0B33-3779-F56C390C7063}"/>
                  </a:ext>
                </a:extLst>
              </p:cNvPr>
              <p:cNvSpPr txBox="1"/>
              <p:nvPr/>
            </p:nvSpPr>
            <p:spPr>
              <a:xfrm>
                <a:off x="7922599" y="2941616"/>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4" name="!!light-view">
                <a:extLst>
                  <a:ext uri="{FF2B5EF4-FFF2-40B4-BE49-F238E27FC236}">
                    <a16:creationId xmlns:a16="http://schemas.microsoft.com/office/drawing/2014/main" id="{48182861-15D0-0B33-3779-F56C390C7063}"/>
                  </a:ext>
                </a:extLst>
              </p:cNvPr>
              <p:cNvSpPr txBox="1">
                <a:spLocks noRot="1" noChangeAspect="1" noMove="1" noResize="1" noEditPoints="1" noAdjustHandles="1" noChangeArrowheads="1" noChangeShapeType="1" noTextEdit="1"/>
              </p:cNvSpPr>
              <p:nvPr/>
            </p:nvSpPr>
            <p:spPr>
              <a:xfrm>
                <a:off x="7922599" y="2941616"/>
                <a:ext cx="686353" cy="369332"/>
              </a:xfrm>
              <a:prstGeom prst="rect">
                <a:avLst/>
              </a:prstGeom>
              <a:blipFill>
                <a:blip r:embed="rId5"/>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5" name="!!light-projection">
                <a:extLst>
                  <a:ext uri="{FF2B5EF4-FFF2-40B4-BE49-F238E27FC236}">
                    <a16:creationId xmlns:a16="http://schemas.microsoft.com/office/drawing/2014/main" id="{AF84C73E-AB6D-34C2-EDFC-2D2F54945669}"/>
                  </a:ext>
                </a:extLst>
              </p:cNvPr>
              <p:cNvSpPr txBox="1"/>
              <p:nvPr/>
            </p:nvSpPr>
            <p:spPr>
              <a:xfrm>
                <a:off x="7922599" y="4020140"/>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85" name="!!light-projection">
                <a:extLst>
                  <a:ext uri="{FF2B5EF4-FFF2-40B4-BE49-F238E27FC236}">
                    <a16:creationId xmlns:a16="http://schemas.microsoft.com/office/drawing/2014/main" id="{AF84C73E-AB6D-34C2-EDFC-2D2F54945669}"/>
                  </a:ext>
                </a:extLst>
              </p:cNvPr>
              <p:cNvSpPr txBox="1">
                <a:spLocks noRot="1" noChangeAspect="1" noMove="1" noResize="1" noEditPoints="1" noAdjustHandles="1" noChangeArrowheads="1" noChangeShapeType="1" noTextEdit="1"/>
              </p:cNvSpPr>
              <p:nvPr/>
            </p:nvSpPr>
            <p:spPr>
              <a:xfrm>
                <a:off x="7922599" y="4020140"/>
                <a:ext cx="686353" cy="369332"/>
              </a:xfrm>
              <a:prstGeom prst="rect">
                <a:avLst/>
              </a:prstGeom>
              <a:blipFill>
                <a:blip r:embed="rId6"/>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87" name="!!texture-matrix">
                <a:extLst>
                  <a:ext uri="{FF2B5EF4-FFF2-40B4-BE49-F238E27FC236}">
                    <a16:creationId xmlns:a16="http://schemas.microsoft.com/office/drawing/2014/main" id="{674B1D78-E34A-9322-E9DD-FE4CD7A62262}"/>
                  </a:ext>
                </a:extLst>
              </p:cNvPr>
              <p:cNvSpPr txBox="1"/>
              <p:nvPr/>
            </p:nvSpPr>
            <p:spPr>
              <a:xfrm>
                <a:off x="5157568" y="3772748"/>
                <a:ext cx="675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oMath>
                  </m:oMathPara>
                </a14:m>
                <a:endParaRPr lang="it-IT" sz="1800" dirty="0"/>
              </a:p>
            </p:txBody>
          </p:sp>
        </mc:Choice>
        <mc:Fallback xmlns="">
          <p:sp>
            <p:nvSpPr>
              <p:cNvPr id="87" name="!!texture-matrix">
                <a:extLst>
                  <a:ext uri="{FF2B5EF4-FFF2-40B4-BE49-F238E27FC236}">
                    <a16:creationId xmlns:a16="http://schemas.microsoft.com/office/drawing/2014/main" id="{674B1D78-E34A-9322-E9DD-FE4CD7A62262}"/>
                  </a:ext>
                </a:extLst>
              </p:cNvPr>
              <p:cNvSpPr txBox="1">
                <a:spLocks noRot="1" noChangeAspect="1" noMove="1" noResize="1" noEditPoints="1" noAdjustHandles="1" noChangeArrowheads="1" noChangeShapeType="1" noTextEdit="1"/>
              </p:cNvSpPr>
              <p:nvPr/>
            </p:nvSpPr>
            <p:spPr>
              <a:xfrm>
                <a:off x="5157568" y="3772748"/>
                <a:ext cx="675138" cy="369332"/>
              </a:xfrm>
              <a:prstGeom prst="rect">
                <a:avLst/>
              </a:prstGeom>
              <a:blipFill>
                <a:blip r:embed="rId7"/>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920692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71"/>
                                        </p:tgtEl>
                                        <p:attrNameLst>
                                          <p:attrName>style.visibility</p:attrName>
                                        </p:attrNameLst>
                                      </p:cBhvr>
                                      <p:to>
                                        <p:strVal val="visible"/>
                                      </p:to>
                                    </p:set>
                                    <p:anim calcmode="lin" valueType="num">
                                      <p:cBhvr additive="base">
                                        <p:cTn id="12" dur="500"/>
                                        <p:tgtEl>
                                          <p:spTgt spid="71"/>
                                        </p:tgtEl>
                                        <p:attrNameLst>
                                          <p:attrName>ppt_y</p:attrName>
                                        </p:attrNameLst>
                                      </p:cBhvr>
                                      <p:tavLst>
                                        <p:tav tm="0">
                                          <p:val>
                                            <p:strVal val="#ppt_y-#ppt_h*1.125000"/>
                                          </p:val>
                                        </p:tav>
                                        <p:tav tm="100000">
                                          <p:val>
                                            <p:strVal val="#ppt_y"/>
                                          </p:val>
                                        </p:tav>
                                      </p:tavLst>
                                    </p:anim>
                                    <p:animEffect transition="in" filter="wipe(down)">
                                      <p:cBhvr>
                                        <p:cTn id="13" dur="500"/>
                                        <p:tgtEl>
                                          <p:spTgt spid="7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3"/>
                                        </p:tgtEl>
                                        <p:attrNameLst>
                                          <p:attrName>style.visibility</p:attrName>
                                        </p:attrNameLst>
                                      </p:cBhvr>
                                      <p:to>
                                        <p:strVal val="visible"/>
                                      </p:to>
                                    </p:set>
                                    <p:animEffect transition="in" filter="fade">
                                      <p:cBhvr>
                                        <p:cTn id="21" dur="500"/>
                                        <p:tgtEl>
                                          <p:spTgt spid="83"/>
                                        </p:tgtEl>
                                      </p:cBhvr>
                                    </p:animEffect>
                                  </p:childTnLst>
                                </p:cTn>
                              </p:par>
                              <p:par>
                                <p:cTn id="22" presetID="12" presetClass="entr" presetSubtype="8" fill="hold" nodeType="with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additive="base">
                                        <p:cTn id="24" dur="500"/>
                                        <p:tgtEl>
                                          <p:spTgt spid="33"/>
                                        </p:tgtEl>
                                        <p:attrNameLst>
                                          <p:attrName>ppt_x</p:attrName>
                                        </p:attrNameLst>
                                      </p:cBhvr>
                                      <p:tavLst>
                                        <p:tav tm="0">
                                          <p:val>
                                            <p:strVal val="#ppt_x-#ppt_w*1.125000"/>
                                          </p:val>
                                        </p:tav>
                                        <p:tav tm="100000">
                                          <p:val>
                                            <p:strVal val="#ppt_x"/>
                                          </p:val>
                                        </p:tav>
                                      </p:tavLst>
                                    </p:anim>
                                    <p:animEffect transition="in" filter="wipe(right)">
                                      <p:cBhvr>
                                        <p:cTn id="25" dur="500"/>
                                        <p:tgtEl>
                                          <p:spTgt spid="3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84"/>
                                        </p:tgtEl>
                                        <p:attrNameLst>
                                          <p:attrName>style.visibility</p:attrName>
                                        </p:attrNameLst>
                                      </p:cBhvr>
                                      <p:to>
                                        <p:strVal val="visible"/>
                                      </p:to>
                                    </p:set>
                                    <p:animEffect transition="in" filter="fade">
                                      <p:cBhvr>
                                        <p:cTn id="29" dur="500"/>
                                        <p:tgtEl>
                                          <p:spTgt spid="84"/>
                                        </p:tgtEl>
                                      </p:cBhvr>
                                    </p:animEffect>
                                  </p:childTnLst>
                                </p:cTn>
                              </p:par>
                              <p:par>
                                <p:cTn id="30" presetID="12" presetClass="entr" presetSubtype="8"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500"/>
                                        <p:tgtEl>
                                          <p:spTgt spid="56"/>
                                        </p:tgtEl>
                                        <p:attrNameLst>
                                          <p:attrName>ppt_x</p:attrName>
                                        </p:attrNameLst>
                                      </p:cBhvr>
                                      <p:tavLst>
                                        <p:tav tm="0">
                                          <p:val>
                                            <p:strVal val="#ppt_x-#ppt_w*1.125000"/>
                                          </p:val>
                                        </p:tav>
                                        <p:tav tm="100000">
                                          <p:val>
                                            <p:strVal val="#ppt_x"/>
                                          </p:val>
                                        </p:tav>
                                      </p:tavLst>
                                    </p:anim>
                                    <p:animEffect transition="in" filter="wipe(right)">
                                      <p:cBhvr>
                                        <p:cTn id="33" dur="500"/>
                                        <p:tgtEl>
                                          <p:spTgt spid="56"/>
                                        </p:tgtEl>
                                      </p:cBhvr>
                                    </p:animEffect>
                                  </p:childTnLst>
                                </p:cTn>
                              </p:par>
                            </p:childTnLst>
                          </p:cTn>
                        </p:par>
                        <p:par>
                          <p:cTn id="34" fill="hold">
                            <p:stCondLst>
                              <p:cond delay="1000"/>
                            </p:stCondLst>
                            <p:childTnLst>
                              <p:par>
                                <p:cTn id="35" presetID="10" presetClass="entr" presetSubtype="0" fill="hold" grpId="0" nodeType="after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fade">
                                      <p:cBhvr>
                                        <p:cTn id="37" dur="500"/>
                                        <p:tgtEl>
                                          <p:spTgt spid="85"/>
                                        </p:tgtEl>
                                      </p:cBhvr>
                                    </p:animEffect>
                                  </p:childTnLst>
                                </p:cTn>
                              </p:par>
                              <p:par>
                                <p:cTn id="38" presetID="12" presetClass="entr" presetSubtype="1" fill="hold" nodeType="withEffect">
                                  <p:stCondLst>
                                    <p:cond delay="0"/>
                                  </p:stCondLst>
                                  <p:childTnLst>
                                    <p:set>
                                      <p:cBhvr>
                                        <p:cTn id="39" dur="1" fill="hold">
                                          <p:stCondLst>
                                            <p:cond delay="0"/>
                                          </p:stCondLst>
                                        </p:cTn>
                                        <p:tgtEl>
                                          <p:spTgt spid="68"/>
                                        </p:tgtEl>
                                        <p:attrNameLst>
                                          <p:attrName>style.visibility</p:attrName>
                                        </p:attrNameLst>
                                      </p:cBhvr>
                                      <p:to>
                                        <p:strVal val="visible"/>
                                      </p:to>
                                    </p:set>
                                    <p:anim calcmode="lin" valueType="num">
                                      <p:cBhvr additive="base">
                                        <p:cTn id="40" dur="500"/>
                                        <p:tgtEl>
                                          <p:spTgt spid="68"/>
                                        </p:tgtEl>
                                        <p:attrNameLst>
                                          <p:attrName>ppt_y</p:attrName>
                                        </p:attrNameLst>
                                      </p:cBhvr>
                                      <p:tavLst>
                                        <p:tav tm="0">
                                          <p:val>
                                            <p:strVal val="#ppt_y-#ppt_h*1.125000"/>
                                          </p:val>
                                        </p:tav>
                                        <p:tav tm="100000">
                                          <p:val>
                                            <p:strVal val="#ppt_y"/>
                                          </p:val>
                                        </p:tav>
                                      </p:tavLst>
                                    </p:anim>
                                    <p:animEffect transition="in" filter="wipe(down)">
                                      <p:cBhvr>
                                        <p:cTn id="41"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3" grpId="0"/>
      <p:bldP spid="84" grpId="0"/>
      <p:bldP spid="85" grpId="0"/>
      <p:bldP spid="8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A28556D-D12F-031C-AB78-623F60E6CB61}"/>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C0DA7830-916D-D336-58FD-333EE50AA260}"/>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26CA32C7-0BD2-B6FE-A35A-BA66FE4C2061}"/>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Schema esecutivo</a:t>
            </a:r>
          </a:p>
        </p:txBody>
      </p:sp>
      <p:sp>
        <p:nvSpPr>
          <p:cNvPr id="10" name="!!second-step-punto1">
            <a:extLst>
              <a:ext uri="{FF2B5EF4-FFF2-40B4-BE49-F238E27FC236}">
                <a16:creationId xmlns:a16="http://schemas.microsoft.com/office/drawing/2014/main" id="{7C614C07-A4F1-416D-CA66-E75F5F914FBF}"/>
              </a:ext>
            </a:extLst>
          </p:cNvPr>
          <p:cNvSpPr/>
          <p:nvPr/>
        </p:nvSpPr>
        <p:spPr>
          <a:xfrm>
            <a:off x="3318577" y="1988346"/>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Si disegna la scena dal </a:t>
            </a:r>
            <a:r>
              <a:rPr lang="it-IT" sz="1600" b="1" i="1" dirty="0">
                <a:solidFill>
                  <a:schemeClr val="bg2">
                    <a:lumMod val="10000"/>
                  </a:schemeClr>
                </a:solidFill>
                <a:latin typeface="SF Pro Display" pitchFamily="2" charset="0"/>
                <a:ea typeface="SF Pro Display" pitchFamily="2" charset="0"/>
                <a:cs typeface="SF Pro Display" pitchFamily="2" charset="0"/>
              </a:rPr>
              <a:t>punto di vista della camera, </a:t>
            </a:r>
            <a:r>
              <a:rPr lang="it-IT" sz="1600" i="1" dirty="0">
                <a:solidFill>
                  <a:schemeClr val="bg2">
                    <a:lumMod val="10000"/>
                  </a:schemeClr>
                </a:solidFill>
                <a:latin typeface="SF Pro Display" pitchFamily="2" charset="0"/>
                <a:ea typeface="SF Pro Display" pitchFamily="2" charset="0"/>
                <a:cs typeface="SF Pro Display" pitchFamily="2" charset="0"/>
              </a:rPr>
              <a:t>utilizzando una</a:t>
            </a:r>
            <a:r>
              <a:rPr lang="it-IT" sz="1600" b="1" i="1" dirty="0">
                <a:solidFill>
                  <a:schemeClr val="bg2">
                    <a:lumMod val="10000"/>
                  </a:schemeClr>
                </a:solidFill>
                <a:latin typeface="SF Pro Display" pitchFamily="2" charset="0"/>
                <a:ea typeface="SF Pro Display" pitchFamily="2" charset="0"/>
                <a:cs typeface="SF Pro Display" pitchFamily="2" charset="0"/>
              </a:rPr>
              <a:t> luce bianca</a:t>
            </a:r>
            <a:r>
              <a:rPr lang="it-IT" sz="1600" i="1" dirty="0">
                <a:solidFill>
                  <a:schemeClr val="bg2">
                    <a:lumMod val="10000"/>
                  </a:schemeClr>
                </a:solidFill>
                <a:latin typeface="SF Pro Display" pitchFamily="2" charset="0"/>
                <a:ea typeface="SF Pro Display" pitchFamily="2" charset="0"/>
                <a:cs typeface="SF Pro Display" pitchFamily="2" charset="0"/>
              </a:rPr>
              <a:t> per ottenere l'effetto degli oggetti </a:t>
            </a:r>
            <a:r>
              <a:rPr lang="it-IT" sz="1600" b="1" i="1" dirty="0">
                <a:solidFill>
                  <a:schemeClr val="bg2">
                    <a:lumMod val="10000"/>
                  </a:schemeClr>
                </a:solidFill>
                <a:latin typeface="SF Pro Display" pitchFamily="2" charset="0"/>
                <a:ea typeface="SF Pro Display" pitchFamily="2" charset="0"/>
                <a:cs typeface="SF Pro Display" pitchFamily="2" charset="0"/>
              </a:rPr>
              <a:t>illuminati.</a:t>
            </a:r>
          </a:p>
        </p:txBody>
      </p:sp>
      <mc:AlternateContent xmlns:mc="http://schemas.openxmlformats.org/markup-compatibility/2006" xmlns:a14="http://schemas.microsoft.com/office/drawing/2010/main">
        <mc:Choice Requires="a14">
          <p:sp>
            <p:nvSpPr>
              <p:cNvPr id="13" name="!!second-step-punto1">
                <a:extLst>
                  <a:ext uri="{FF2B5EF4-FFF2-40B4-BE49-F238E27FC236}">
                    <a16:creationId xmlns:a16="http://schemas.microsoft.com/office/drawing/2014/main" id="{7F1BF06D-56DF-F5A1-9B14-70D97CD354B1}"/>
                  </a:ext>
                </a:extLst>
              </p:cNvPr>
              <p:cNvSpPr/>
              <p:nvPr/>
            </p:nvSpPr>
            <p:spPr>
              <a:xfrm>
                <a:off x="3318577" y="2896716"/>
                <a:ext cx="5465422" cy="738664"/>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b="1" i="1" dirty="0">
                    <a:solidFill>
                      <a:schemeClr val="bg2">
                        <a:lumMod val="10000"/>
                      </a:schemeClr>
                    </a:solidFill>
                    <a:latin typeface="SF Pro Display" pitchFamily="2" charset="0"/>
                    <a:ea typeface="SF Pro Display" pitchFamily="2" charset="0"/>
                    <a:cs typeface="SF Pro Display" pitchFamily="2" charset="0"/>
                  </a:rPr>
                  <a:t>Preso un qualsiasi punto</a:t>
                </a:r>
                <a:r>
                  <a:rPr lang="it-IT" sz="1600" i="1" dirty="0">
                    <a:solidFill>
                      <a:schemeClr val="bg2">
                        <a:lumMod val="10000"/>
                      </a:schemeClr>
                    </a:solidFill>
                    <a:latin typeface="SF Pro Display" pitchFamily="2" charset="0"/>
                    <a:ea typeface="SF Pro Display" pitchFamily="2" charset="0"/>
                    <a:cs typeface="SF Pro Display" pitchFamily="2" charset="0"/>
                  </a:rPr>
                  <a:t> dell'immagine della scena, si </a:t>
                </a:r>
                <a:r>
                  <a:rPr lang="it-IT" sz="1600" b="1" i="1" dirty="0">
                    <a:solidFill>
                      <a:schemeClr val="bg2">
                        <a:lumMod val="10000"/>
                      </a:schemeClr>
                    </a:solidFill>
                    <a:latin typeface="SF Pro Display" pitchFamily="2" charset="0"/>
                    <a:ea typeface="SF Pro Display" pitchFamily="2" charset="0"/>
                    <a:cs typeface="SF Pro Display" pitchFamily="2" charset="0"/>
                  </a:rPr>
                  <a:t>confronta</a:t>
                </a:r>
                <a:r>
                  <a:rPr lang="it-IT" sz="1600" i="1" dirty="0">
                    <a:solidFill>
                      <a:schemeClr val="bg2">
                        <a:lumMod val="10000"/>
                      </a:schemeClr>
                    </a:solidFill>
                    <a:latin typeface="SF Pro Display" pitchFamily="2" charset="0"/>
                    <a:ea typeface="SF Pro Display" pitchFamily="2" charset="0"/>
                    <a:cs typeface="SF Pro Display" pitchFamily="2" charset="0"/>
                  </a:rPr>
                  <a:t>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i="1" dirty="0">
                    <a:solidFill>
                      <a:schemeClr val="bg2">
                        <a:lumMod val="10000"/>
                      </a:schemeClr>
                    </a:solidFill>
                    <a:latin typeface="SF Pro Display" pitchFamily="2" charset="0"/>
                    <a:ea typeface="SF Pro Display" pitchFamily="2" charset="0"/>
                    <a:cs typeface="SF Pro Display" pitchFamily="2" charset="0"/>
                  </a:rPr>
                  <a:t> memorizzato nel depth buffer con il valore </a:t>
                </a:r>
                <a14:m>
                  <m:oMath xmlns:m="http://schemas.openxmlformats.org/officeDocument/2006/math">
                    <m:r>
                      <a:rPr lang="it-IT" sz="1600" b="1" i="1" dirty="0" smtClean="0">
                        <a:solidFill>
                          <a:schemeClr val="bg2">
                            <a:lumMod val="10000"/>
                          </a:schemeClr>
                        </a:solidFill>
                        <a:latin typeface="Cambria Math" panose="02040503050406030204" pitchFamily="18" charset="0"/>
                        <a:ea typeface="SF Pro Display" pitchFamily="2" charset="0"/>
                        <a:cs typeface="SF Pro Display" pitchFamily="2" charset="0"/>
                      </a:rPr>
                      <m:t>𝑹</m:t>
                    </m:r>
                  </m:oMath>
                </a14:m>
                <a:r>
                  <a:rPr lang="it-IT" sz="1600" i="1" dirty="0">
                    <a:solidFill>
                      <a:schemeClr val="bg2">
                        <a:lumMod val="10000"/>
                      </a:schemeClr>
                    </a:solidFill>
                    <a:latin typeface="SF Pro Display" pitchFamily="2" charset="0"/>
                    <a:ea typeface="SF Pro Display" pitchFamily="2" charset="0"/>
                    <a:cs typeface="SF Pro Display" pitchFamily="2" charset="0"/>
                  </a:rPr>
                  <a:t> della distanza tra il punto scelto e la luce.</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mc:Choice>
        <mc:Fallback xmlns="">
          <p:sp>
            <p:nvSpPr>
              <p:cNvPr id="13" name="!!second-step-punto1">
                <a:extLst>
                  <a:ext uri="{FF2B5EF4-FFF2-40B4-BE49-F238E27FC236}">
                    <a16:creationId xmlns:a16="http://schemas.microsoft.com/office/drawing/2014/main" id="{7F1BF06D-56DF-F5A1-9B14-70D97CD354B1}"/>
                  </a:ext>
                </a:extLst>
              </p:cNvPr>
              <p:cNvSpPr>
                <a:spLocks noRot="1" noChangeAspect="1" noMove="1" noResize="1" noEditPoints="1" noAdjustHandles="1" noChangeArrowheads="1" noChangeShapeType="1" noTextEdit="1"/>
              </p:cNvSpPr>
              <p:nvPr/>
            </p:nvSpPr>
            <p:spPr>
              <a:xfrm>
                <a:off x="3318577" y="2896716"/>
                <a:ext cx="5465422" cy="738664"/>
              </a:xfrm>
              <a:prstGeom prst="rect">
                <a:avLst/>
              </a:prstGeom>
              <a:blipFill>
                <a:blip r:embed="rId3"/>
                <a:stretch>
                  <a:fillRect l="-232" t="-8475" b="-16949"/>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4" name="!!second-step-punto1">
                <a:extLst>
                  <a:ext uri="{FF2B5EF4-FFF2-40B4-BE49-F238E27FC236}">
                    <a16:creationId xmlns:a16="http://schemas.microsoft.com/office/drawing/2014/main" id="{FC741FFE-9DFA-4700-8EA7-AE86D99F81B9}"/>
                  </a:ext>
                </a:extLst>
              </p:cNvPr>
              <p:cNvSpPr/>
              <p:nvPr/>
            </p:nvSpPr>
            <p:spPr>
              <a:xfrm>
                <a:off x="3318577" y="3805086"/>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non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disegna solo la scena illuminata.</a:t>
                </a:r>
              </a:p>
            </p:txBody>
          </p:sp>
        </mc:Choice>
        <mc:Fallback xmlns="">
          <p:sp>
            <p:nvSpPr>
              <p:cNvPr id="14" name="!!second-step-punto1">
                <a:extLst>
                  <a:ext uri="{FF2B5EF4-FFF2-40B4-BE49-F238E27FC236}">
                    <a16:creationId xmlns:a16="http://schemas.microsoft.com/office/drawing/2014/main" id="{FC741FFE-9DFA-4700-8EA7-AE86D99F81B9}"/>
                  </a:ext>
                </a:extLst>
              </p:cNvPr>
              <p:cNvSpPr>
                <a:spLocks noRot="1" noChangeAspect="1" noMove="1" noResize="1" noEditPoints="1" noAdjustHandles="1" noChangeArrowheads="1" noChangeShapeType="1" noTextEdit="1"/>
              </p:cNvSpPr>
              <p:nvPr/>
            </p:nvSpPr>
            <p:spPr>
              <a:xfrm>
                <a:off x="3318577" y="3805086"/>
                <a:ext cx="5465422" cy="492443"/>
              </a:xfrm>
              <a:prstGeom prst="rect">
                <a:avLst/>
              </a:prstGeom>
              <a:blipFill>
                <a:blip r:embed="rId4"/>
                <a:stretch>
                  <a:fillRect l="-232" t="-12500" b="-25000"/>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5" name="!!second-step-punto1">
                <a:extLst>
                  <a:ext uri="{FF2B5EF4-FFF2-40B4-BE49-F238E27FC236}">
                    <a16:creationId xmlns:a16="http://schemas.microsoft.com/office/drawing/2014/main" id="{5076EEEC-14AB-D29C-ECA6-66DC850847F9}"/>
                  </a:ext>
                </a:extLst>
              </p:cNvPr>
              <p:cNvSpPr/>
              <p:nvPr/>
            </p:nvSpPr>
            <p:spPr>
              <a:xfrm>
                <a:off x="3318577" y="4467233"/>
                <a:ext cx="5465422" cy="492443"/>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r>
                  <a:rPr lang="it-IT" sz="1600" i="1" dirty="0">
                    <a:solidFill>
                      <a:schemeClr val="bg2">
                        <a:lumMod val="10000"/>
                      </a:schemeClr>
                    </a:solidFill>
                    <a:latin typeface="SF Pro Display" pitchFamily="2" charset="0"/>
                    <a:ea typeface="SF Pro Display" pitchFamily="2" charset="0"/>
                    <a:cs typeface="SF Pro Display" pitchFamily="2" charset="0"/>
                  </a:rPr>
                  <a:t>Se </a:t>
                </a:r>
                <a14:m>
                  <m:oMath xmlns:m="http://schemas.openxmlformats.org/officeDocument/2006/math">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𝑹</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&gt;</m:t>
                    </m:r>
                    <m:r>
                      <a:rPr lang="it-IT" sz="1600" b="1" i="1" smtClean="0">
                        <a:solidFill>
                          <a:schemeClr val="bg2">
                            <a:lumMod val="10000"/>
                          </a:schemeClr>
                        </a:solidFill>
                        <a:latin typeface="Cambria Math" panose="02040503050406030204" pitchFamily="18" charset="0"/>
                        <a:ea typeface="SF Pro Display" pitchFamily="2" charset="0"/>
                        <a:cs typeface="SF Pro Display" pitchFamily="2" charset="0"/>
                      </a:rPr>
                      <m:t>𝑫</m:t>
                    </m:r>
                  </m:oMath>
                </a14:m>
                <a:r>
                  <a:rPr lang="it-IT" sz="1600" b="1" i="1" dirty="0">
                    <a:solidFill>
                      <a:schemeClr val="bg2">
                        <a:lumMod val="10000"/>
                      </a:schemeClr>
                    </a:solidFill>
                    <a:latin typeface="SF Pro Display" pitchFamily="2" charset="0"/>
                    <a:ea typeface="SF Pro Display" pitchFamily="2" charset="0"/>
                    <a:cs typeface="SF Pro Display" pitchFamily="2" charset="0"/>
                  </a:rPr>
                  <a:t>,</a:t>
                </a:r>
                <a:r>
                  <a:rPr lang="it-IT" sz="1600" i="1" dirty="0">
                    <a:solidFill>
                      <a:schemeClr val="bg2">
                        <a:lumMod val="10000"/>
                      </a:schemeClr>
                    </a:solidFill>
                    <a:latin typeface="SF Pro Display" pitchFamily="2" charset="0"/>
                    <a:ea typeface="SF Pro Display" pitchFamily="2" charset="0"/>
                    <a:cs typeface="SF Pro Display" pitchFamily="2" charset="0"/>
                  </a:rPr>
                  <a:t> allora </a:t>
                </a:r>
                <a:r>
                  <a:rPr lang="it-IT" sz="1600" b="1" i="1" dirty="0">
                    <a:solidFill>
                      <a:schemeClr val="bg2">
                        <a:lumMod val="10000"/>
                      </a:schemeClr>
                    </a:solidFill>
                    <a:latin typeface="SF Pro Display" pitchFamily="2" charset="0"/>
                    <a:ea typeface="SF Pro Display" pitchFamily="2" charset="0"/>
                    <a:cs typeface="SF Pro Display" pitchFamily="2" charset="0"/>
                  </a:rPr>
                  <a:t>il punto è in ombra.</a:t>
                </a:r>
                <a:r>
                  <a:rPr lang="it-IT" sz="1600" i="1" dirty="0">
                    <a:solidFill>
                      <a:schemeClr val="bg2">
                        <a:lumMod val="10000"/>
                      </a:schemeClr>
                    </a:solidFill>
                    <a:latin typeface="SF Pro Display" pitchFamily="2" charset="0"/>
                    <a:ea typeface="SF Pro Display" pitchFamily="2" charset="0"/>
                    <a:cs typeface="SF Pro Display" pitchFamily="2" charset="0"/>
                  </a:rPr>
                  <a:t> Si sovrappone la scena in ombra a quella illuminata.</a:t>
                </a:r>
              </a:p>
            </p:txBody>
          </p:sp>
        </mc:Choice>
        <mc:Fallback xmlns="">
          <p:sp>
            <p:nvSpPr>
              <p:cNvPr id="15" name="!!second-step-punto1">
                <a:extLst>
                  <a:ext uri="{FF2B5EF4-FFF2-40B4-BE49-F238E27FC236}">
                    <a16:creationId xmlns:a16="http://schemas.microsoft.com/office/drawing/2014/main" id="{5076EEEC-14AB-D29C-ECA6-66DC850847F9}"/>
                  </a:ext>
                </a:extLst>
              </p:cNvPr>
              <p:cNvSpPr>
                <a:spLocks noRot="1" noChangeAspect="1" noMove="1" noResize="1" noEditPoints="1" noAdjustHandles="1" noChangeArrowheads="1" noChangeShapeType="1" noTextEdit="1"/>
              </p:cNvSpPr>
              <p:nvPr/>
            </p:nvSpPr>
            <p:spPr>
              <a:xfrm>
                <a:off x="3318577" y="4467233"/>
                <a:ext cx="5465422" cy="492443"/>
              </a:xfrm>
              <a:prstGeom prst="rect">
                <a:avLst/>
              </a:prstGeom>
              <a:blipFill>
                <a:blip r:embed="rId5"/>
                <a:stretch>
                  <a:fillRect l="-232" t="-10000" r="-1624" b="-25000"/>
                </a:stretch>
              </a:blipFill>
              <a:ln w="38100">
                <a:noFill/>
              </a:ln>
            </p:spPr>
            <p:txBody>
              <a:bodyPr/>
              <a:lstStyle/>
              <a:p>
                <a:r>
                  <a:rPr lang="it-IT">
                    <a:noFill/>
                  </a:rPr>
                  <a:t> </a:t>
                </a:r>
              </a:p>
            </p:txBody>
          </p:sp>
        </mc:Fallback>
      </mc:AlternateContent>
      <p:cxnSp>
        <p:nvCxnSpPr>
          <p:cNvPr id="16" name="!!second-step-connettore2">
            <a:extLst>
              <a:ext uri="{FF2B5EF4-FFF2-40B4-BE49-F238E27FC236}">
                <a16:creationId xmlns:a16="http://schemas.microsoft.com/office/drawing/2014/main" id="{31BA0D87-68D0-E041-2C54-8E3157D4B4AF}"/>
              </a:ext>
            </a:extLst>
          </p:cNvPr>
          <p:cNvCxnSpPr>
            <a:cxnSpLocks/>
            <a:endCxn id="10" idx="1"/>
          </p:cNvCxnSpPr>
          <p:nvPr/>
        </p:nvCxnSpPr>
        <p:spPr>
          <a:xfrm rot="16200000" flipH="1">
            <a:off x="2820154" y="1859255"/>
            <a:ext cx="53903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econd-step-connettore2">
            <a:extLst>
              <a:ext uri="{FF2B5EF4-FFF2-40B4-BE49-F238E27FC236}">
                <a16:creationId xmlns:a16="http://schemas.microsoft.com/office/drawing/2014/main" id="{DBB26C11-C4B0-4A60-3A3E-3C434C71F51C}"/>
              </a:ext>
            </a:extLst>
          </p:cNvPr>
          <p:cNvCxnSpPr>
            <a:cxnSpLocks/>
            <a:stCxn id="4" idx="2"/>
            <a:endCxn id="13" idx="1"/>
          </p:cNvCxnSpPr>
          <p:nvPr/>
        </p:nvCxnSpPr>
        <p:spPr>
          <a:xfrm rot="16200000" flipH="1">
            <a:off x="2365969" y="2313440"/>
            <a:ext cx="144740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econd-step-connettore2">
            <a:extLst>
              <a:ext uri="{FF2B5EF4-FFF2-40B4-BE49-F238E27FC236}">
                <a16:creationId xmlns:a16="http://schemas.microsoft.com/office/drawing/2014/main" id="{7E172522-B798-4AA8-5766-2330C2A693D8}"/>
              </a:ext>
            </a:extLst>
          </p:cNvPr>
          <p:cNvCxnSpPr>
            <a:cxnSpLocks/>
            <a:stCxn id="4" idx="2"/>
            <a:endCxn id="14" idx="1"/>
          </p:cNvCxnSpPr>
          <p:nvPr/>
        </p:nvCxnSpPr>
        <p:spPr>
          <a:xfrm rot="16200000" flipH="1">
            <a:off x="1973339" y="2706070"/>
            <a:ext cx="2232668"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econd-step-connettore2">
            <a:extLst>
              <a:ext uri="{FF2B5EF4-FFF2-40B4-BE49-F238E27FC236}">
                <a16:creationId xmlns:a16="http://schemas.microsoft.com/office/drawing/2014/main" id="{44B84626-0172-8B6A-F3B2-7CAD757EFC2F}"/>
              </a:ext>
            </a:extLst>
          </p:cNvPr>
          <p:cNvCxnSpPr>
            <a:cxnSpLocks/>
            <a:stCxn id="4" idx="2"/>
            <a:endCxn id="15" idx="1"/>
          </p:cNvCxnSpPr>
          <p:nvPr/>
        </p:nvCxnSpPr>
        <p:spPr>
          <a:xfrm rot="16200000" flipH="1">
            <a:off x="1642266" y="3037143"/>
            <a:ext cx="2894815" cy="45780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third-step-titolo">
            <a:extLst>
              <a:ext uri="{FF2B5EF4-FFF2-40B4-BE49-F238E27FC236}">
                <a16:creationId xmlns:a16="http://schemas.microsoft.com/office/drawing/2014/main" id="{DAFD538E-C4E2-F62B-D791-58B4DD34A6CE}"/>
              </a:ext>
            </a:extLst>
          </p:cNvPr>
          <p:cNvSpPr/>
          <p:nvPr/>
        </p:nvSpPr>
        <p:spPr>
          <a:xfrm>
            <a:off x="1919058" y="1283021"/>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Third Step</a:t>
            </a:r>
          </a:p>
        </p:txBody>
      </p:sp>
    </p:spTree>
    <p:extLst>
      <p:ext uri="{BB962C8B-B14F-4D97-AF65-F5344CB8AC3E}">
        <p14:creationId xmlns:p14="http://schemas.microsoft.com/office/powerpoint/2010/main" val="102607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p:tgtEl>
                                          <p:spTgt spid="16"/>
                                        </p:tgtEl>
                                        <p:attrNameLst>
                                          <p:attrName>ppt_y</p:attrName>
                                        </p:attrNameLst>
                                      </p:cBhvr>
                                      <p:tavLst>
                                        <p:tav tm="0">
                                          <p:val>
                                            <p:strVal val="#ppt_y-#ppt_h*1.125000"/>
                                          </p:val>
                                        </p:tav>
                                        <p:tav tm="100000">
                                          <p:val>
                                            <p:strVal val="#ppt_y"/>
                                          </p:val>
                                        </p:tav>
                                      </p:tavLst>
                                    </p:anim>
                                    <p:animEffect transition="in" filter="wipe(down)">
                                      <p:cBhvr>
                                        <p:cTn id="8" dur="500"/>
                                        <p:tgtEl>
                                          <p:spTgt spid="16"/>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ppt_y</p:attrName>
                                        </p:attrNameLst>
                                      </p:cBhvr>
                                      <p:tavLst>
                                        <p:tav tm="0">
                                          <p:val>
                                            <p:strVal val="#ppt_y-#ppt_h*1.125000"/>
                                          </p:val>
                                        </p:tav>
                                        <p:tav tm="100000">
                                          <p:val>
                                            <p:strVal val="#ppt_y"/>
                                          </p:val>
                                        </p:tav>
                                      </p:tavLst>
                                    </p:anim>
                                    <p:animEffect transition="in" filter="wipe(down)">
                                      <p:cBhvr>
                                        <p:cTn id="18" dur="500"/>
                                        <p:tgtEl>
                                          <p:spTgt spid="18"/>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p:tgtEl>
                                          <p:spTgt spid="24"/>
                                        </p:tgtEl>
                                        <p:attrNameLst>
                                          <p:attrName>ppt_y</p:attrName>
                                        </p:attrNameLst>
                                      </p:cBhvr>
                                      <p:tavLst>
                                        <p:tav tm="0">
                                          <p:val>
                                            <p:strVal val="#ppt_y-#ppt_h*1.125000"/>
                                          </p:val>
                                        </p:tav>
                                        <p:tav tm="100000">
                                          <p:val>
                                            <p:strVal val="#ppt_y"/>
                                          </p:val>
                                        </p:tav>
                                      </p:tavLst>
                                    </p:anim>
                                    <p:animEffect transition="in" filter="wipe(down)">
                                      <p:cBhvr>
                                        <p:cTn id="38" dur="500"/>
                                        <p:tgtEl>
                                          <p:spTgt spid="24"/>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65BA7C43-E23F-ADBA-384A-76338D31E6A6}"/>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B465285-AFAF-05DD-AC3E-B9F4635FFAFE}"/>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87016C2-DFCC-FA58-CF2C-D9D5D793129A}"/>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3">
            <a:extLst>
              <a:ext uri="{FF2B5EF4-FFF2-40B4-BE49-F238E27FC236}">
                <a16:creationId xmlns:a16="http://schemas.microsoft.com/office/drawing/2014/main" id="{D5C81567-771D-652D-662C-592671140806}"/>
              </a:ext>
            </a:extLst>
          </p:cNvPr>
          <p:cNvGrpSpPr/>
          <p:nvPr/>
        </p:nvGrpSpPr>
        <p:grpSpPr>
          <a:xfrm>
            <a:off x="-1800000" y="0"/>
            <a:ext cx="1388562" cy="5143500"/>
            <a:chOff x="-108001" y="0"/>
            <a:chExt cx="1388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413B49AF-F22F-D2CC-89DA-2911C154C9E9}"/>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0C189856-46F2-C36C-D7E8-A767909614D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1</a:t>
            </a:r>
            <a:endParaRPr lang="it-IT" sz="2000" dirty="0">
              <a:solidFill>
                <a:schemeClr val="bg2">
                  <a:lumMod val="10000"/>
                </a:schemeClr>
              </a:solidFill>
              <a:latin typeface="SF Mono" panose="020B0009000002000000" pitchFamily="49" charset="0"/>
              <a:cs typeface="SF Mono" panose="020B0009000002000000" pitchFamily="49" charset="0"/>
            </a:endParaRPr>
          </a:p>
        </p:txBody>
      </p:sp>
      <p:pic>
        <p:nvPicPr>
          <p:cNvPr id="7" name="!!scenarioC-immagine">
            <a:extLst>
              <a:ext uri="{FF2B5EF4-FFF2-40B4-BE49-F238E27FC236}">
                <a16:creationId xmlns:a16="http://schemas.microsoft.com/office/drawing/2014/main" id="{9F6143D8-1AEE-47BC-D423-A46C71F8AB2B}"/>
              </a:ext>
            </a:extLst>
          </p:cNvPr>
          <p:cNvPicPr preferRelativeResize="0">
            <a:picLocks noChangeAspect="1"/>
          </p:cNvPicPr>
          <p:nvPr/>
        </p:nvPicPr>
        <p:blipFill>
          <a:blip r:embed="rId3"/>
          <a:srcRect l="4261" r="4261"/>
          <a:stretch/>
        </p:blipFill>
        <p:spPr>
          <a:xfrm>
            <a:off x="2011388" y="1079248"/>
            <a:ext cx="3600892" cy="4064252"/>
          </a:xfrm>
          <a:prstGeom prst="roundRect">
            <a:avLst>
              <a:gd name="adj" fmla="val 9558"/>
            </a:avLst>
          </a:prstGeom>
          <a:ln w="38100">
            <a:noFill/>
          </a:ln>
        </p:spPr>
      </p:pic>
      <p:sp>
        <p:nvSpPr>
          <p:cNvPr id="9" name="CasellaDiTesto 8">
            <a:extLst>
              <a:ext uri="{FF2B5EF4-FFF2-40B4-BE49-F238E27FC236}">
                <a16:creationId xmlns:a16="http://schemas.microsoft.com/office/drawing/2014/main" id="{C42BFAD4-0D17-FF17-E0BC-B846C8461BD1}"/>
              </a:ext>
            </a:extLst>
          </p:cNvPr>
          <p:cNvSpPr txBox="1"/>
          <p:nvPr/>
        </p:nvSpPr>
        <p:spPr>
          <a:xfrm>
            <a:off x="5724787" y="1157021"/>
            <a:ext cx="3060000" cy="637815"/>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BLUE</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glScalef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glutSolidCube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4.0f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07FFC4C9-3A77-AE02-FBF1-6611EB3A411C}"/>
              </a:ext>
            </a:extLst>
          </p:cNvPr>
          <p:cNvSpPr txBox="1"/>
          <p:nvPr/>
        </p:nvSpPr>
        <p:spPr>
          <a:xfrm>
            <a:off x="5724787" y="1896073"/>
            <a:ext cx="3060000" cy="80126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nchor="ctr">
            <a:spAutoFit/>
          </a:bodyPr>
          <a:lstStyle/>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RED</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90.0f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glutSolidTorus</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0.5</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48</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B76F6BA7-265D-48F3-3544-2F01016671C0}"/>
              </a:ext>
            </a:extLst>
          </p:cNvPr>
          <p:cNvSpPr txBox="1"/>
          <p:nvPr/>
        </p:nvSpPr>
        <p:spPr>
          <a:xfrm>
            <a:off x="5724787" y="2798573"/>
            <a:ext cx="3060000" cy="2146052"/>
          </a:xfrm>
          <a:prstGeom prst="roundRect">
            <a:avLst>
              <a:gd name="adj" fmla="val 7210"/>
            </a:avLst>
          </a:prstGeom>
          <a:solidFill>
            <a:schemeClr val="tx1">
              <a:lumMod val="75000"/>
            </a:schemeClr>
          </a:solidFill>
          <a:ln w="38100">
            <a:solidFill>
              <a:schemeClr val="bg2">
                <a:lumMod val="10000"/>
              </a:schemeClr>
            </a:solidFill>
          </a:ln>
        </p:spPr>
        <p:txBody>
          <a:bodyPr wrap="square" lIns="72000" tIns="72000" rIns="72000" bIns="72000" anchor="b">
            <a:spAutoFit/>
          </a:bodyPr>
          <a:lstStyle/>
          <a:p>
            <a:pPr>
              <a:lnSpc>
                <a:spcPct val="120000"/>
              </a:lnSpc>
            </a:pPr>
            <a:r>
              <a:rPr lang="it-IT" sz="800" dirty="0" err="1">
                <a:solidFill>
                  <a:srgbClr val="DCDCAA"/>
                </a:solidFill>
                <a:latin typeface="SF Mono" panose="020B0009000002000000" pitchFamily="49" charset="0"/>
                <a:cs typeface="SF Mono" panose="020B0009000002000000" pitchFamily="49" charset="0"/>
              </a:rPr>
              <a:t>glRotatef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angle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GREEN</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0.45f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1.0f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800" dirty="0">
                <a:solidFill>
                  <a:srgbClr val="DCDCAA"/>
                </a:solidFill>
                <a:latin typeface="SF Mono" panose="020B0009000002000000" pitchFamily="49" charset="0"/>
                <a:cs typeface="SF Mono" panose="020B0009000002000000" pitchFamily="49" charset="0"/>
              </a:rPr>
              <a:t>glColor3fv</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YELLOW</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glTranslatef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0.9f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0.0f</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a:p>
            <a:pPr>
              <a:lnSpc>
                <a:spcPct val="120000"/>
              </a:lnSpc>
            </a:pPr>
            <a:r>
              <a:rPr lang="it-IT" sz="800" dirty="0" err="1">
                <a:solidFill>
                  <a:srgbClr val="DCDCAA"/>
                </a:solidFill>
                <a:latin typeface="SF Mono" panose="020B0009000002000000" pitchFamily="49" charset="0"/>
                <a:cs typeface="SF Mono" panose="020B0009000002000000" pitchFamily="49" charset="0"/>
              </a:rPr>
              <a:t>glutSolidSphere</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B5CEA8"/>
                </a:solidFill>
                <a:latin typeface="SF Mono" panose="020B0009000002000000" pitchFamily="49" charset="0"/>
                <a:cs typeface="SF Mono" panose="020B0009000002000000" pitchFamily="49" charset="0"/>
              </a:rPr>
              <a:t>0.2</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r>
              <a:rPr lang="it-IT" sz="800" dirty="0">
                <a:solidFill>
                  <a:srgbClr val="DADADA"/>
                </a:solidFill>
                <a:latin typeface="SF Mono" panose="020B0009000002000000" pitchFamily="49" charset="0"/>
                <a:cs typeface="SF Mono" panose="020B0009000002000000" pitchFamily="49" charset="0"/>
              </a:rPr>
              <a:t> </a:t>
            </a:r>
            <a:r>
              <a:rPr lang="it-IT" sz="800" dirty="0">
                <a:solidFill>
                  <a:srgbClr val="B5CEA8"/>
                </a:solidFill>
                <a:latin typeface="SF Mono" panose="020B0009000002000000" pitchFamily="49" charset="0"/>
                <a:cs typeface="SF Mono" panose="020B0009000002000000" pitchFamily="49" charset="0"/>
              </a:rPr>
              <a:t>24</a:t>
            </a:r>
            <a:r>
              <a:rPr lang="it-IT" sz="800" dirty="0">
                <a:solidFill>
                  <a:srgbClr val="B4B4B4"/>
                </a:solidFill>
                <a:latin typeface="SF Mono" panose="020B0009000002000000" pitchFamily="49" charset="0"/>
                <a:cs typeface="SF Mono" panose="020B0009000002000000" pitchFamily="49" charset="0"/>
              </a:rPr>
              <a:t>);</a:t>
            </a:r>
            <a:endParaRPr lang="it-IT" sz="8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3711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2</a:t>
            </a:r>
          </a:p>
        </p:txBody>
      </p:sp>
      <p:pic>
        <p:nvPicPr>
          <p:cNvPr id="6" name="!!scenarioC-immagine">
            <a:extLst>
              <a:ext uri="{FF2B5EF4-FFF2-40B4-BE49-F238E27FC236}">
                <a16:creationId xmlns:a16="http://schemas.microsoft.com/office/drawing/2014/main" id="{FEE18A3B-16B1-D4E8-813C-065B4B8FB1C0}"/>
              </a:ext>
            </a:extLst>
          </p:cNvPr>
          <p:cNvPicPr preferRelativeResize="0">
            <a:picLocks noChangeAspect="1"/>
          </p:cNvPicPr>
          <p:nvPr/>
        </p:nvPicPr>
        <p:blipFill>
          <a:blip r:embed="rId3"/>
          <a:srcRect l="4470" r="4470"/>
          <a:stretch/>
        </p:blipFill>
        <p:spPr>
          <a:xfrm>
            <a:off x="2012400" y="1080000"/>
            <a:ext cx="3600000" cy="4081886"/>
          </a:xfrm>
          <a:prstGeom prst="roundRect">
            <a:avLst>
              <a:gd name="adj" fmla="val 9558"/>
            </a:avLst>
          </a:prstGeom>
          <a:ln w="38100">
            <a:noFill/>
          </a:ln>
        </p:spPr>
      </p:pic>
      <p:sp>
        <p:nvSpPr>
          <p:cNvPr id="3" name="CasellaDiTesto 2">
            <a:extLst>
              <a:ext uri="{FF2B5EF4-FFF2-40B4-BE49-F238E27FC236}">
                <a16:creationId xmlns:a16="http://schemas.microsoft.com/office/drawing/2014/main" id="{EB11AF55-1DF8-F2A4-CFDD-589E636FCEEC}"/>
              </a:ext>
            </a:extLst>
          </p:cNvPr>
          <p:cNvSpPr txBox="1"/>
          <p:nvPr/>
        </p:nvSpPr>
        <p:spPr>
          <a:xfrm>
            <a:off x="5723999" y="1157021"/>
            <a:ext cx="3060000" cy="746327"/>
          </a:xfrm>
          <a:prstGeom prst="roundRect">
            <a:avLst>
              <a:gd name="adj" fmla="val 26948"/>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BROWN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glScalef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a:lnSpc>
                <a:spcPct val="120000"/>
              </a:lnSpc>
            </a:pPr>
            <a:r>
              <a:rPr lang="it-IT" sz="900" dirty="0" err="1">
                <a:solidFill>
                  <a:srgbClr val="DCDCAA"/>
                </a:solidFill>
                <a:latin typeface="SF Mono" panose="020B0009000002000000" pitchFamily="49" charset="0"/>
                <a:cs typeface="SF Mono" panose="020B0009000002000000" pitchFamily="49" charset="0"/>
              </a:rPr>
              <a:t>glutSolidCube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4.5f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
        <p:nvSpPr>
          <p:cNvPr id="12" name="CasellaDiTesto 11">
            <a:extLst>
              <a:ext uri="{FF2B5EF4-FFF2-40B4-BE49-F238E27FC236}">
                <a16:creationId xmlns:a16="http://schemas.microsoft.com/office/drawing/2014/main" id="{889BB582-C4FF-CC4E-1CF3-C84F9B4D5B5C}"/>
              </a:ext>
            </a:extLst>
          </p:cNvPr>
          <p:cNvSpPr txBox="1"/>
          <p:nvPr/>
        </p:nvSpPr>
        <p:spPr>
          <a:xfrm>
            <a:off x="5723999" y="2061261"/>
            <a:ext cx="3060000" cy="2900303"/>
          </a:xfrm>
          <a:prstGeom prst="roundRect">
            <a:avLst>
              <a:gd name="adj" fmla="val 6683"/>
            </a:avLst>
          </a:prstGeom>
          <a:solidFill>
            <a:schemeClr val="tx1">
              <a:lumMod val="75000"/>
            </a:schemeClr>
          </a:solidFill>
          <a:ln w="38100">
            <a:solidFill>
              <a:schemeClr val="bg2">
                <a:lumMod val="10000"/>
              </a:schemeClr>
            </a:solidFill>
          </a:ln>
        </p:spPr>
        <p:txBody>
          <a:bodyPr wrap="square" lIns="72000" tIns="72000" rIns="72000" bIns="72000">
            <a:spAutoFit/>
          </a:bodyPr>
          <a:lstStyle/>
          <a:p>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0.7f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br>
              <a:rPr lang="it-IT" sz="900" dirty="0">
                <a:solidFill>
                  <a:srgbClr val="DADADA"/>
                </a:solidFill>
                <a:latin typeface="SF Mono" panose="020B0009000002000000" pitchFamily="49" charset="0"/>
                <a:cs typeface="SF Mono" panose="020B0009000002000000" pitchFamily="49" charset="0"/>
              </a:rPr>
            </a:br>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glPushMatrix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D8A0DF"/>
                </a:solidFill>
                <a:latin typeface="SF Mono" panose="020B0009000002000000" pitchFamily="49" charset="0"/>
                <a:cs typeface="SF Mono" panose="020B0009000002000000" pitchFamily="49" charset="0"/>
              </a:rPr>
              <a:t>for</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 </a:t>
            </a:r>
            <a:r>
              <a:rPr lang="it-IT" sz="900" dirty="0">
                <a:solidFill>
                  <a:srgbClr val="B4B4B4"/>
                </a:solidFill>
                <a:latin typeface="SF Mono" panose="020B0009000002000000" pitchFamily="49" charset="0"/>
                <a:cs typeface="SF Mono" panose="020B0009000002000000" pitchFamily="49" charset="0"/>
              </a:rPr>
              <a:t>&lt;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9</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l1</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CHRISTMAS_GREEN</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a:solidFill>
                  <a:srgbClr val="DCDCAA"/>
                </a:solidFill>
                <a:latin typeface="SF Mono" panose="020B0009000002000000" pitchFamily="49" charset="0"/>
                <a:cs typeface="SF Mono" panose="020B0009000002000000" pitchFamily="49" charset="0"/>
              </a:rPr>
              <a:t>glColor3fv</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CHRISTMAS_RED</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CDCAA"/>
                </a:solidFill>
                <a:latin typeface="SF Mono" panose="020B0009000002000000" pitchFamily="49" charset="0"/>
                <a:cs typeface="SF Mono" panose="020B0009000002000000" pitchFamily="49" charset="0"/>
              </a:rPr>
              <a:t>glutSolidSphere</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24</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spcBef>
                <a:spcPts val="600"/>
              </a:spcBef>
            </a:pPr>
            <a:r>
              <a:rPr lang="it-IT" sz="900" dirty="0" err="1">
                <a:solidFill>
                  <a:srgbClr val="D8A0DF"/>
                </a:solidFill>
                <a:latin typeface="SF Mono" panose="020B0009000002000000" pitchFamily="49" charset="0"/>
                <a:cs typeface="SF Mono" panose="020B0009000002000000" pitchFamily="49" charset="0"/>
              </a:rPr>
              <a:t>if</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l2</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3</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2</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216000"/>
            <a:r>
              <a:rPr lang="it-IT" sz="900" dirty="0">
                <a:solidFill>
                  <a:srgbClr val="D8A0DF"/>
                </a:solidFill>
                <a:latin typeface="SF Mono" panose="020B0009000002000000" pitchFamily="49" charset="0"/>
                <a:cs typeface="SF Mono" panose="020B0009000002000000" pitchFamily="49" charset="0"/>
              </a:rPr>
              <a:t>else</a:t>
            </a:r>
            <a:endParaRPr lang="it-IT" sz="900" dirty="0">
              <a:solidFill>
                <a:srgbClr val="DADADA"/>
              </a:solidFill>
              <a:latin typeface="SF Mono" panose="020B0009000002000000" pitchFamily="49" charset="0"/>
              <a:cs typeface="SF Mono" panose="020B0009000002000000" pitchFamily="49" charset="0"/>
            </a:endParaRPr>
          </a:p>
          <a:p>
            <a:pPr marL="324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0.5f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1.0f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glPopMatrix</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pPr marL="108000"/>
            <a:r>
              <a:rPr lang="it-IT" sz="900" dirty="0" err="1">
                <a:solidFill>
                  <a:srgbClr val="DCDCAA"/>
                </a:solidFill>
                <a:latin typeface="SF Mono" panose="020B0009000002000000" pitchFamily="49" charset="0"/>
                <a:cs typeface="SF Mono" panose="020B0009000002000000" pitchFamily="49" charset="0"/>
              </a:rPr>
              <a:t>glTranslatef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0.6f</a:t>
            </a:r>
            <a:r>
              <a:rPr lang="it-IT" sz="900" dirty="0">
                <a:solidFill>
                  <a:srgbClr val="B4B4B4"/>
                </a:solidFill>
                <a:latin typeface="SF Mono" panose="020B0009000002000000" pitchFamily="49" charset="0"/>
                <a:cs typeface="SF Mono" panose="020B0009000002000000" pitchFamily="49" charset="0"/>
              </a:rPr>
              <a:t>,</a:t>
            </a:r>
            <a:r>
              <a:rPr lang="it-IT" sz="900" dirty="0">
                <a:solidFill>
                  <a:srgbClr val="DADADA"/>
                </a:solidFill>
                <a:latin typeface="SF Mono" panose="020B0009000002000000" pitchFamily="49" charset="0"/>
                <a:cs typeface="SF Mono" panose="020B0009000002000000" pitchFamily="49" charset="0"/>
              </a:rPr>
              <a:t> </a:t>
            </a:r>
            <a:r>
              <a:rPr lang="it-IT" sz="900" dirty="0">
                <a:solidFill>
                  <a:srgbClr val="B5CEA8"/>
                </a:solidFill>
                <a:latin typeface="SF Mono" panose="020B0009000002000000" pitchFamily="49" charset="0"/>
                <a:cs typeface="SF Mono" panose="020B0009000002000000" pitchFamily="49" charset="0"/>
              </a:rPr>
              <a:t>0.0f</a:t>
            </a:r>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a:p>
            <a:r>
              <a:rPr lang="it-IT" sz="900" dirty="0">
                <a:solidFill>
                  <a:srgbClr val="B4B4B4"/>
                </a:solidFill>
                <a:latin typeface="SF Mono" panose="020B0009000002000000" pitchFamily="49" charset="0"/>
                <a:cs typeface="SF Mono" panose="020B0009000002000000" pitchFamily="49" charset="0"/>
              </a:rPr>
              <a:t>}</a:t>
            </a:r>
            <a:endParaRPr lang="it-IT" sz="9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748170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Codice della Scena 3</a:t>
            </a:r>
          </a:p>
        </p:txBody>
      </p:sp>
      <p:pic>
        <p:nvPicPr>
          <p:cNvPr id="5" name="!!scenarioC-immagine">
            <a:extLst>
              <a:ext uri="{FF2B5EF4-FFF2-40B4-BE49-F238E27FC236}">
                <a16:creationId xmlns:a16="http://schemas.microsoft.com/office/drawing/2014/main" id="{25386C39-900E-5BFF-7B14-92125035A6CB}"/>
              </a:ext>
            </a:extLst>
          </p:cNvPr>
          <p:cNvPicPr preferRelativeResize="0">
            <a:picLocks noChangeAspect="1"/>
          </p:cNvPicPr>
          <p:nvPr/>
        </p:nvPicPr>
        <p:blipFill>
          <a:blip r:embed="rId3"/>
          <a:srcRect l="4261" r="4261"/>
          <a:stretch/>
        </p:blipFill>
        <p:spPr>
          <a:xfrm>
            <a:off x="2012239" y="1080000"/>
            <a:ext cx="3599190" cy="4062332"/>
          </a:xfrm>
          <a:prstGeom prst="roundRect">
            <a:avLst>
              <a:gd name="adj" fmla="val 9558"/>
            </a:avLst>
          </a:prstGeom>
          <a:ln w="38100">
            <a:noFill/>
          </a:ln>
        </p:spPr>
      </p:pic>
      <p:sp>
        <p:nvSpPr>
          <p:cNvPr id="3" name="CasellaDiTesto 2">
            <a:extLst>
              <a:ext uri="{FF2B5EF4-FFF2-40B4-BE49-F238E27FC236}">
                <a16:creationId xmlns:a16="http://schemas.microsoft.com/office/drawing/2014/main" id="{EF44A136-3F7D-AEB9-CB84-E195494D5495}"/>
              </a:ext>
            </a:extLst>
          </p:cNvPr>
          <p:cNvSpPr txBox="1"/>
          <p:nvPr/>
        </p:nvSpPr>
        <p:spPr>
          <a:xfrm>
            <a:off x="5723999" y="1369267"/>
            <a:ext cx="3060000" cy="757138"/>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YELLOW_20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glScalef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0.05f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glutSolidCube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24199751-D32D-7D5B-C839-876ECDA43D5E}"/>
              </a:ext>
            </a:extLst>
          </p:cNvPr>
          <p:cNvSpPr txBox="1"/>
          <p:nvPr/>
        </p:nvSpPr>
        <p:spPr>
          <a:xfrm>
            <a:off x="5723999" y="2259267"/>
            <a:ext cx="3060000" cy="961449"/>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glTranslatef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0.7f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glRotatef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40.0f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1.0f</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0.0f</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glColor3fv</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GRAY_90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glutSolidTeapot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0.6</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136636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L’algoritmo</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dell’ambiente</a:t>
            </a:r>
          </a:p>
        </p:txBody>
      </p:sp>
      <p:sp>
        <p:nvSpPr>
          <p:cNvPr id="17" name="CasellaDiTesto 16">
            <a:extLst>
              <a:ext uri="{FF2B5EF4-FFF2-40B4-BE49-F238E27FC236}">
                <a16:creationId xmlns:a16="http://schemas.microsoft.com/office/drawing/2014/main" id="{E2D046DC-BF4F-AD48-54C9-271B9FC3BB0C}"/>
              </a:ext>
            </a:extLst>
          </p:cNvPr>
          <p:cNvSpPr txBox="1"/>
          <p:nvPr/>
        </p:nvSpPr>
        <p:spPr>
          <a:xfrm>
            <a:off x="1919059" y="1810910"/>
            <a:ext cx="3514149" cy="2266193"/>
          </a:xfrm>
          <a:prstGeom prst="roundRect">
            <a:avLst>
              <a:gd name="adj" fmla="val 7950"/>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9A9A9A"/>
                </a:solidFill>
                <a:latin typeface="SF Mono" panose="020B0009000002000000" pitchFamily="49" charset="0"/>
                <a:cs typeface="SF Mono" panose="020B0009000002000000" pitchFamily="49" charset="0"/>
              </a:rPr>
              <a:t>define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BEB7FF"/>
                </a:solidFill>
                <a:latin typeface="SF Mono" panose="020B0009000002000000" pitchFamily="49" charset="0"/>
                <a:cs typeface="SF Mono" panose="020B0009000002000000" pitchFamily="49" charset="0"/>
              </a:rPr>
              <a:t>GL_SILENCE_DEPRECATION</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&lt;</a:t>
            </a:r>
            <a:r>
              <a:rPr lang="it-IT" sz="1000" dirty="0">
                <a:solidFill>
                  <a:srgbClr val="CE9178"/>
                </a:solidFill>
                <a:latin typeface="SF Mono" panose="020B0009000002000000" pitchFamily="49" charset="0"/>
                <a:cs typeface="SF Mono" panose="020B0009000002000000" pitchFamily="49" charset="0"/>
              </a:rPr>
              <a:t>GLUT/</a:t>
            </a:r>
            <a:r>
              <a:rPr lang="it-IT" sz="1000" dirty="0" err="1">
                <a:solidFill>
                  <a:srgbClr val="CE9178"/>
                </a:solidFill>
                <a:latin typeface="SF Mono" panose="020B0009000002000000" pitchFamily="49" charset="0"/>
                <a:cs typeface="SF Mono" panose="020B0009000002000000" pitchFamily="49" charset="0"/>
              </a:rPr>
              <a:t>glut.h</a:t>
            </a:r>
            <a:r>
              <a:rPr lang="it-IT" sz="1000" dirty="0">
                <a:solidFill>
                  <a:srgbClr val="E8C9BB"/>
                </a:solidFill>
                <a:latin typeface="SF Mono" panose="020B0009000002000000" pitchFamily="49" charset="0"/>
                <a:cs typeface="SF Mono" panose="020B0009000002000000" pitchFamily="49" charset="0"/>
              </a:rPr>
              <a:t>&gt;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libraries/GLFW/glfw3.h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err="1">
                <a:solidFill>
                  <a:srgbClr val="CE9178"/>
                </a:solidFill>
                <a:latin typeface="SF Mono" panose="020B0009000002000000" pitchFamily="49" charset="0"/>
                <a:cs typeface="SF Mono" panose="020B0009000002000000" pitchFamily="49" charset="0"/>
              </a:rPr>
              <a:t>SCENE.cpp</a:t>
            </a:r>
            <a:r>
              <a:rPr lang="it-IT" sz="1000" dirty="0">
                <a:solidFill>
                  <a:srgbClr val="E8C9BB"/>
                </a:solidFill>
                <a:latin typeface="SF Mono" panose="020B0009000002000000" pitchFamily="49" charset="0"/>
                <a:cs typeface="SF Mono" panose="020B0009000002000000" pitchFamily="49" charset="0"/>
              </a:rPr>
              <a:t>"</a:t>
            </a: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color.cpp</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TIMER.h</a:t>
            </a:r>
            <a:r>
              <a:rPr lang="it-IT" sz="1000" dirty="0">
                <a:solidFill>
                  <a:srgbClr val="E8C9BB"/>
                </a:solidFill>
                <a:latin typeface="SF Mono" panose="020B0009000002000000" pitchFamily="49" charset="0"/>
                <a:cs typeface="SF Mono" panose="020B0009000002000000" pitchFamily="49" charset="0"/>
              </a:rPr>
              <a:t>"</a:t>
            </a:r>
          </a:p>
          <a:p>
            <a:pPr>
              <a:lnSpc>
                <a:spcPct val="120000"/>
              </a:lnSpc>
            </a:pPr>
            <a:br>
              <a:rPr lang="it-IT" sz="1000" dirty="0">
                <a:solidFill>
                  <a:srgbClr val="DADADA"/>
                </a:solidFill>
                <a:latin typeface="SF Mono" panose="020B0009000002000000" pitchFamily="49" charset="0"/>
                <a:cs typeface="SF Mono" panose="020B0009000002000000" pitchFamily="49" charset="0"/>
              </a:rPr>
            </a:b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/VECTOR3D.h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/VECTOR4D.h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9A9A9A"/>
                </a:solidFill>
                <a:latin typeface="SF Mono" panose="020B0009000002000000" pitchFamily="49" charset="0"/>
                <a:cs typeface="SF Mono" panose="020B0009000002000000" pitchFamily="49" charset="0"/>
              </a:rPr>
              <a:t>include</a:t>
            </a:r>
            <a:r>
              <a:rPr lang="it-IT" sz="1000" dirty="0">
                <a:solidFill>
                  <a:srgbClr val="C8C8C8"/>
                </a:solidFill>
                <a:latin typeface="SF Mono" panose="020B0009000002000000" pitchFamily="49" charset="0"/>
                <a:cs typeface="SF Mono" panose="020B0009000002000000" pitchFamily="49" charset="0"/>
              </a:rPr>
              <a:t> </a:t>
            </a:r>
            <a:r>
              <a:rPr lang="it-IT" sz="1000" dirty="0">
                <a:solidFill>
                  <a:srgbClr val="E8C9BB"/>
                </a:solidFill>
                <a:latin typeface="SF Mono" panose="020B0009000002000000" pitchFamily="49" charset="0"/>
                <a:cs typeface="SF Mono" panose="020B0009000002000000" pitchFamily="49" charset="0"/>
              </a:rPr>
              <a:t>"</a:t>
            </a:r>
            <a:r>
              <a:rPr lang="it-IT" sz="1000" dirty="0">
                <a:solidFill>
                  <a:srgbClr val="CE9178"/>
                </a:solidFill>
                <a:latin typeface="SF Mono" panose="020B0009000002000000" pitchFamily="49" charset="0"/>
                <a:cs typeface="SF Mono" panose="020B0009000002000000" pitchFamily="49" charset="0"/>
              </a:rPr>
              <a:t>libraries/</a:t>
            </a:r>
            <a:r>
              <a:rPr lang="it-IT" sz="1000" dirty="0" err="1">
                <a:solidFill>
                  <a:srgbClr val="CE9178"/>
                </a:solidFill>
                <a:latin typeface="SF Mono" panose="020B0009000002000000" pitchFamily="49" charset="0"/>
                <a:cs typeface="SF Mono" panose="020B0009000002000000" pitchFamily="49" charset="0"/>
              </a:rPr>
              <a:t>Maths</a:t>
            </a:r>
            <a:r>
              <a:rPr lang="it-IT" sz="1000" dirty="0">
                <a:solidFill>
                  <a:srgbClr val="CE9178"/>
                </a:solidFill>
                <a:latin typeface="SF Mono" panose="020B0009000002000000" pitchFamily="49" charset="0"/>
                <a:cs typeface="SF Mono" panose="020B0009000002000000" pitchFamily="49" charset="0"/>
              </a:rPr>
              <a:t>/MATRIX4X4.h</a:t>
            </a:r>
            <a:r>
              <a:rPr lang="it-IT" sz="1000" dirty="0">
                <a:solidFill>
                  <a:srgbClr val="E8C9BB"/>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415580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4080239" y="1532020"/>
            <a:ext cx="2743144" cy="1041471"/>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glClearDepth</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glDepthFunc</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GL_LEQUAL</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glEnable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GL_DEPTH_TEST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glEnable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GL_CULL_FACE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5777486F-10E8-E39F-8698-57CD72BF3E5C}"/>
              </a:ext>
            </a:extLst>
          </p:cNvPr>
          <p:cNvSpPr txBox="1"/>
          <p:nvPr/>
        </p:nvSpPr>
        <p:spPr>
          <a:xfrm>
            <a:off x="2289715" y="2766584"/>
            <a:ext cx="6324192" cy="1999999"/>
          </a:xfrm>
          <a:prstGeom prst="roundRect">
            <a:avLst>
              <a:gd name="adj" fmla="val 891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glGenTextures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&amp;</a:t>
            </a:r>
            <a:r>
              <a:rPr lang="it-IT" sz="1100" dirty="0" err="1">
                <a:solidFill>
                  <a:srgbClr val="DADADA"/>
                </a:solidFill>
                <a:latin typeface="SF Mono" panose="020B0009000002000000" pitchFamily="49" charset="0"/>
                <a:cs typeface="SF Mono" panose="020B0009000002000000" pitchFamily="49" charset="0"/>
              </a:rPr>
              <a:t>shadowMapTexture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glBindTexture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shadowMapTexture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100" dirty="0">
                <a:solidFill>
                  <a:srgbClr val="DCDCAA"/>
                </a:solidFill>
                <a:latin typeface="SF Mono" panose="020B0009000002000000" pitchFamily="49" charset="0"/>
                <a:cs typeface="SF Mono" panose="020B0009000002000000" pitchFamily="49" charset="0"/>
              </a:rPr>
              <a:t>glTexImage2D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GL_DEPTH_COMPONENT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shadowMapSize</a:t>
            </a:r>
            <a:r>
              <a:rPr lang="it-IT" sz="1100" dirty="0">
                <a:solidFill>
                  <a:srgbClr val="B4B4B4"/>
                </a:solidFill>
                <a:latin typeface="SF Mono" panose="020B0009000002000000" pitchFamily="49" charset="0"/>
                <a:cs typeface="SF Mono" panose="020B0009000002000000" pitchFamily="49" charset="0"/>
              </a:rPr>
              <a:t>,</a:t>
            </a:r>
            <a:br>
              <a:rPr lang="it-IT" sz="1100" dirty="0">
                <a:solidFill>
                  <a:srgbClr val="DADADA"/>
                </a:solidFill>
                <a:latin typeface="SF Mono" panose="020B0009000002000000" pitchFamily="49" charset="0"/>
                <a:cs typeface="SF Mono" panose="020B0009000002000000" pitchFamily="49" charset="0"/>
              </a:rPr>
            </a:br>
            <a:r>
              <a:rPr lang="it-IT" sz="1100" dirty="0" err="1">
                <a:solidFill>
                  <a:srgbClr val="DADADA"/>
                </a:solidFill>
                <a:latin typeface="SF Mono" panose="020B0009000002000000" pitchFamily="49" charset="0"/>
                <a:cs typeface="SF Mono" panose="020B0009000002000000" pitchFamily="49" charset="0"/>
              </a:rPr>
              <a:t>shadowMapSize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GL_DEPTH_COMPONENT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GL_FLOAT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569CD6"/>
                </a:solidFill>
                <a:latin typeface="SF Mono" panose="020B0009000002000000" pitchFamily="49" charset="0"/>
                <a:cs typeface="SF Mono" panose="020B0009000002000000" pitchFamily="49" charset="0"/>
              </a:rPr>
              <a:t>NULL</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GL_TEXTURE_MIN_FILTER</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GL_NEAREST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GL_TEXTURE_MAG_FILTER</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GL_NEAREST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GL_TEXTURE_WRAP_S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GL_CLAMP_TO_EDGE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glTexParameteri</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GL_TEXTURE_2D</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GL_TEXTURE_WRAP_T</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GL_CLAMP_TO_EDGE</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26611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grpSp>
        <p:nvGrpSpPr>
          <p:cNvPr id="31" name="!!capitolo8">
            <a:extLst>
              <a:ext uri="{FF2B5EF4-FFF2-40B4-BE49-F238E27FC236}">
                <a16:creationId xmlns:a16="http://schemas.microsoft.com/office/drawing/2014/main" id="{53152F6B-7D4E-A914-8A68-94365CB668EE}"/>
              </a:ext>
            </a:extLst>
          </p:cNvPr>
          <p:cNvGrpSpPr/>
          <p:nvPr/>
        </p:nvGrpSpPr>
        <p:grpSpPr>
          <a:xfrm>
            <a:off x="7986063" y="0"/>
            <a:ext cx="1286922" cy="5143500"/>
            <a:chOff x="7986063" y="0"/>
            <a:chExt cx="1286922" cy="5143500"/>
          </a:xfrm>
          <a:effectLst>
            <a:outerShdw blurRad="127000" dist="38100" algn="l" rotWithShape="0">
              <a:schemeClr val="bg2">
                <a:lumMod val="10000"/>
              </a:schemeClr>
            </a:outerShdw>
          </a:effectLst>
        </p:grpSpPr>
        <p:sp>
          <p:nvSpPr>
            <p:cNvPr id="330" name="Rettangolo 329">
              <a:extLst>
                <a:ext uri="{FF2B5EF4-FFF2-40B4-BE49-F238E27FC236}">
                  <a16:creationId xmlns:a16="http://schemas.microsoft.com/office/drawing/2014/main" id="{308D1C7C-4782-FFE4-19C3-0C0C05D6E76D}"/>
                </a:ext>
              </a:extLst>
            </p:cNvPr>
            <p:cNvSpPr/>
            <p:nvPr/>
          </p:nvSpPr>
          <p:spPr>
            <a:xfrm>
              <a:off x="7992423" y="0"/>
              <a:ext cx="1152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31" name="Triangolo 330">
              <a:extLst>
                <a:ext uri="{FF2B5EF4-FFF2-40B4-BE49-F238E27FC236}">
                  <a16:creationId xmlns:a16="http://schemas.microsoft.com/office/drawing/2014/main" id="{47A8C239-13BC-730B-E8C6-54C2F2F327A1}"/>
                </a:ext>
              </a:extLst>
            </p:cNvPr>
            <p:cNvSpPr/>
            <p:nvPr/>
          </p:nvSpPr>
          <p:spPr>
            <a:xfrm rot="5400000">
              <a:off x="9028147"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5" name="Rettangolo 14">
              <a:extLst>
                <a:ext uri="{FF2B5EF4-FFF2-40B4-BE49-F238E27FC236}">
                  <a16:creationId xmlns:a16="http://schemas.microsoft.com/office/drawing/2014/main" id="{69E6C6A1-893F-57E3-61B5-CE3002540D90}"/>
                </a:ext>
              </a:extLst>
            </p:cNvPr>
            <p:cNvSpPr/>
            <p:nvPr/>
          </p:nvSpPr>
          <p:spPr>
            <a:xfrm>
              <a:off x="7986063" y="960630"/>
              <a:ext cx="1152000" cy="4171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Conclusioni</a:t>
              </a:r>
            </a:p>
          </p:txBody>
        </p:sp>
      </p:grpSp>
      <p:grpSp>
        <p:nvGrpSpPr>
          <p:cNvPr id="29" name="!!capitolo7">
            <a:extLst>
              <a:ext uri="{FF2B5EF4-FFF2-40B4-BE49-F238E27FC236}">
                <a16:creationId xmlns:a16="http://schemas.microsoft.com/office/drawing/2014/main" id="{612BC94F-BABD-8C1B-3128-69E537C17245}"/>
              </a:ext>
            </a:extLst>
          </p:cNvPr>
          <p:cNvGrpSpPr/>
          <p:nvPr/>
        </p:nvGrpSpPr>
        <p:grpSpPr>
          <a:xfrm>
            <a:off x="6835335" y="0"/>
            <a:ext cx="1285650" cy="5143500"/>
            <a:chOff x="6835335" y="0"/>
            <a:chExt cx="1285650" cy="5143500"/>
          </a:xfrm>
          <a:effectLst>
            <a:outerShdw blurRad="127000" dist="38100" algn="l" rotWithShape="0">
              <a:schemeClr val="bg2">
                <a:lumMod val="10000"/>
              </a:schemeClr>
            </a:outerShdw>
          </a:effectLst>
        </p:grpSpPr>
        <p:sp>
          <p:nvSpPr>
            <p:cNvPr id="327" name="Rettangolo 326">
              <a:extLst>
                <a:ext uri="{FF2B5EF4-FFF2-40B4-BE49-F238E27FC236}">
                  <a16:creationId xmlns:a16="http://schemas.microsoft.com/office/drawing/2014/main" id="{1211F675-F33F-E519-9DAF-A07621D02F97}"/>
                </a:ext>
              </a:extLst>
            </p:cNvPr>
            <p:cNvSpPr/>
            <p:nvPr/>
          </p:nvSpPr>
          <p:spPr>
            <a:xfrm>
              <a:off x="6840423" y="0"/>
              <a:ext cx="1152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328" name="Triangolo 327">
              <a:extLst>
                <a:ext uri="{FF2B5EF4-FFF2-40B4-BE49-F238E27FC236}">
                  <a16:creationId xmlns:a16="http://schemas.microsoft.com/office/drawing/2014/main" id="{D670286A-5C2F-5BE4-1574-2611A6052267}"/>
                </a:ext>
              </a:extLst>
            </p:cNvPr>
            <p:cNvSpPr/>
            <p:nvPr/>
          </p:nvSpPr>
          <p:spPr>
            <a:xfrm rot="5400000">
              <a:off x="7876147"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4" name="Rettangolo 13">
              <a:extLst>
                <a:ext uri="{FF2B5EF4-FFF2-40B4-BE49-F238E27FC236}">
                  <a16:creationId xmlns:a16="http://schemas.microsoft.com/office/drawing/2014/main" id="{643A5DFA-5363-04EA-9CF5-4BB80BC9220B}"/>
                </a:ext>
              </a:extLst>
            </p:cNvPr>
            <p:cNvSpPr/>
            <p:nvPr/>
          </p:nvSpPr>
          <p:spPr>
            <a:xfrm>
              <a:off x="6835335" y="960630"/>
              <a:ext cx="1152000" cy="4171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Limitazioni dello</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spazio immagine</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8" name="!!capitolo6">
            <a:extLst>
              <a:ext uri="{FF2B5EF4-FFF2-40B4-BE49-F238E27FC236}">
                <a16:creationId xmlns:a16="http://schemas.microsoft.com/office/drawing/2014/main" id="{FDE83636-D733-CD53-CCAB-F31347CBAE74}"/>
              </a:ext>
            </a:extLst>
          </p:cNvPr>
          <p:cNvGrpSpPr/>
          <p:nvPr/>
        </p:nvGrpSpPr>
        <p:grpSpPr>
          <a:xfrm>
            <a:off x="5684607" y="0"/>
            <a:ext cx="1284378" cy="5143500"/>
            <a:chOff x="5684607" y="0"/>
            <a:chExt cx="1284378" cy="5143500"/>
          </a:xfrm>
          <a:effectLst>
            <a:outerShdw blurRad="127000" dist="38100" algn="l" rotWithShape="0">
              <a:schemeClr val="bg2">
                <a:lumMod val="10000"/>
              </a:schemeClr>
            </a:outerShdw>
          </a:effectLst>
        </p:grpSpPr>
        <p:sp>
          <p:nvSpPr>
            <p:cNvPr id="324" name="Rettangolo 323">
              <a:extLst>
                <a:ext uri="{FF2B5EF4-FFF2-40B4-BE49-F238E27FC236}">
                  <a16:creationId xmlns:a16="http://schemas.microsoft.com/office/drawing/2014/main" id="{73290816-2E82-6426-5E8F-739478335225}"/>
                </a:ext>
              </a:extLst>
            </p:cNvPr>
            <p:cNvSpPr/>
            <p:nvPr/>
          </p:nvSpPr>
          <p:spPr>
            <a:xfrm>
              <a:off x="5688423" y="0"/>
              <a:ext cx="1152000"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325" name="Triangolo 324">
              <a:extLst>
                <a:ext uri="{FF2B5EF4-FFF2-40B4-BE49-F238E27FC236}">
                  <a16:creationId xmlns:a16="http://schemas.microsoft.com/office/drawing/2014/main" id="{3995076B-1AA5-9C2A-3B00-AF7F56EA0ABC}"/>
                </a:ext>
              </a:extLst>
            </p:cNvPr>
            <p:cNvSpPr/>
            <p:nvPr/>
          </p:nvSpPr>
          <p:spPr>
            <a:xfrm rot="5400000">
              <a:off x="6724147"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3" name="Rettangolo 12">
              <a:extLst>
                <a:ext uri="{FF2B5EF4-FFF2-40B4-BE49-F238E27FC236}">
                  <a16:creationId xmlns:a16="http://schemas.microsoft.com/office/drawing/2014/main" id="{E7A933D3-4F02-37B2-DD78-61A7DB88E4BE}"/>
                </a:ext>
              </a:extLst>
            </p:cNvPr>
            <p:cNvSpPr/>
            <p:nvPr/>
          </p:nvSpPr>
          <p:spPr>
            <a:xfrm>
              <a:off x="5684607" y="960630"/>
              <a:ext cx="1152000" cy="4171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Applicazione del</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depth test</a:t>
              </a:r>
            </a:p>
          </p:txBody>
        </p:sp>
      </p:grpSp>
      <p:grpSp>
        <p:nvGrpSpPr>
          <p:cNvPr id="27" name="!!capitolo5">
            <a:extLst>
              <a:ext uri="{FF2B5EF4-FFF2-40B4-BE49-F238E27FC236}">
                <a16:creationId xmlns:a16="http://schemas.microsoft.com/office/drawing/2014/main" id="{056F4196-B604-2A3A-ED33-0D83CA7FEB74}"/>
              </a:ext>
            </a:extLst>
          </p:cNvPr>
          <p:cNvGrpSpPr/>
          <p:nvPr/>
        </p:nvGrpSpPr>
        <p:grpSpPr>
          <a:xfrm>
            <a:off x="4533879" y="0"/>
            <a:ext cx="1283106" cy="5143500"/>
            <a:chOff x="4533879" y="0"/>
            <a:chExt cx="1283106" cy="5143500"/>
          </a:xfrm>
          <a:effectLst>
            <a:outerShdw blurRad="127000" dist="38100" algn="l" rotWithShape="0">
              <a:schemeClr val="bg2">
                <a:lumMod val="10000"/>
              </a:schemeClr>
            </a:outerShdw>
          </a:effectLst>
        </p:grpSpPr>
        <p:sp>
          <p:nvSpPr>
            <p:cNvPr id="321" name="Rettangolo 320">
              <a:extLst>
                <a:ext uri="{FF2B5EF4-FFF2-40B4-BE49-F238E27FC236}">
                  <a16:creationId xmlns:a16="http://schemas.microsoft.com/office/drawing/2014/main" id="{4B97C807-71FF-1895-0E75-1FFD2BCA87B9}"/>
                </a:ext>
              </a:extLst>
            </p:cNvPr>
            <p:cNvSpPr/>
            <p:nvPr/>
          </p:nvSpPr>
          <p:spPr>
            <a:xfrm>
              <a:off x="4536423" y="0"/>
              <a:ext cx="1152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322" name="Triangolo 321">
              <a:extLst>
                <a:ext uri="{FF2B5EF4-FFF2-40B4-BE49-F238E27FC236}">
                  <a16:creationId xmlns:a16="http://schemas.microsoft.com/office/drawing/2014/main" id="{15CBE8C7-6A4C-40F3-DAD8-860973531A17}"/>
                </a:ext>
              </a:extLst>
            </p:cNvPr>
            <p:cNvSpPr/>
            <p:nvPr/>
          </p:nvSpPr>
          <p:spPr>
            <a:xfrm rot="5400000">
              <a:off x="5572147"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2" name="Rettangolo 11">
              <a:extLst>
                <a:ext uri="{FF2B5EF4-FFF2-40B4-BE49-F238E27FC236}">
                  <a16:creationId xmlns:a16="http://schemas.microsoft.com/office/drawing/2014/main" id="{A7B94D37-FDB6-6F98-2E5B-AD2D60AC3771}"/>
                </a:ext>
              </a:extLst>
            </p:cNvPr>
            <p:cNvSpPr/>
            <p:nvPr/>
          </p:nvSpPr>
          <p:spPr>
            <a:xfrm>
              <a:off x="4533879" y="960630"/>
              <a:ext cx="1152000" cy="4171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72000" tIns="180000" rIns="0" bIns="180000" rtlCol="0" anchor="ctr"/>
            <a:lstStyle/>
            <a:p>
              <a:pPr algn="ctr">
                <a:lnSpc>
                  <a:spcPct val="80000"/>
                </a:lnSpc>
                <a:defRPr/>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Generazione della shadow map</a:t>
              </a:r>
              <a:endParaRPr kumimoji="0" lang="it-IT" sz="3500" b="1" i="0" u="none" strike="noStrike" kern="0" cap="none" spc="0" normalizeH="0" baseline="0" noProof="0" dirty="0">
                <a:ln>
                  <a:noFill/>
                </a:ln>
                <a:solidFill>
                  <a:srgbClr val="FFFFFF"/>
                </a:solidFill>
                <a:effectLst/>
                <a:uLnTx/>
                <a:uFillTx/>
                <a:latin typeface="Outfit"/>
                <a:ea typeface="+mn-ea"/>
                <a:cs typeface="+mn-cs"/>
                <a:sym typeface="Outfit"/>
              </a:endParaRPr>
            </a:p>
          </p:txBody>
        </p:sp>
      </p:grpSp>
      <p:grpSp>
        <p:nvGrpSpPr>
          <p:cNvPr id="26" name="!!capitolo4">
            <a:extLst>
              <a:ext uri="{FF2B5EF4-FFF2-40B4-BE49-F238E27FC236}">
                <a16:creationId xmlns:a16="http://schemas.microsoft.com/office/drawing/2014/main" id="{739D1EB6-6109-16F1-F016-3F35795724A4}"/>
              </a:ext>
            </a:extLst>
          </p:cNvPr>
          <p:cNvGrpSpPr/>
          <p:nvPr/>
        </p:nvGrpSpPr>
        <p:grpSpPr>
          <a:xfrm>
            <a:off x="3383151" y="0"/>
            <a:ext cx="1281834" cy="5143500"/>
            <a:chOff x="3383151" y="0"/>
            <a:chExt cx="1281834" cy="5143500"/>
          </a:xfrm>
          <a:effectLst>
            <a:outerShdw blurRad="127000" dist="38100" algn="l" rotWithShape="0">
              <a:schemeClr val="bg2">
                <a:lumMod val="10000"/>
              </a:schemeClr>
            </a:outerShdw>
          </a:effectLst>
        </p:grpSpPr>
        <p:sp>
          <p:nvSpPr>
            <p:cNvPr id="62" name="Rettangolo 61">
              <a:extLst>
                <a:ext uri="{FF2B5EF4-FFF2-40B4-BE49-F238E27FC236}">
                  <a16:creationId xmlns:a16="http://schemas.microsoft.com/office/drawing/2014/main" id="{53DC453F-3776-D811-548A-8ECDAABBD652}"/>
                </a:ext>
              </a:extLst>
            </p:cNvPr>
            <p:cNvSpPr/>
            <p:nvPr/>
          </p:nvSpPr>
          <p:spPr>
            <a:xfrm>
              <a:off x="3384423" y="0"/>
              <a:ext cx="115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63" name="Triangolo 62">
              <a:extLst>
                <a:ext uri="{FF2B5EF4-FFF2-40B4-BE49-F238E27FC236}">
                  <a16:creationId xmlns:a16="http://schemas.microsoft.com/office/drawing/2014/main" id="{D2ADB1C1-B390-ACD2-D176-875901A23457}"/>
                </a:ext>
              </a:extLst>
            </p:cNvPr>
            <p:cNvSpPr/>
            <p:nvPr/>
          </p:nvSpPr>
          <p:spPr>
            <a:xfrm rot="5400000">
              <a:off x="4420147"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10" name="Rettangolo 9">
              <a:extLst>
                <a:ext uri="{FF2B5EF4-FFF2-40B4-BE49-F238E27FC236}">
                  <a16:creationId xmlns:a16="http://schemas.microsoft.com/office/drawing/2014/main" id="{D813B2A6-6A68-2BFF-501F-AE3DBD55C51C}"/>
                </a:ext>
              </a:extLst>
            </p:cNvPr>
            <p:cNvSpPr/>
            <p:nvPr/>
          </p:nvSpPr>
          <p:spPr>
            <a:xfrm>
              <a:off x="3383151" y="960630"/>
              <a:ext cx="1152000" cy="4171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algn="ctr">
                <a:lnSpc>
                  <a:spcPct val="90000"/>
                </a:lnSpc>
              </a:pP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Implementazione</a:t>
              </a:r>
              <a:b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br>
              <a:r>
                <a:rPr kumimoji="0" lang="it-IT" sz="2800" b="1" i="0" u="none" strike="noStrike" kern="0" cap="none" spc="0" normalizeH="0" baseline="0" noProof="0" dirty="0">
                  <a:ln>
                    <a:noFill/>
                  </a:ln>
                  <a:solidFill>
                    <a:srgbClr val="FFFFFF"/>
                  </a:solidFill>
                  <a:effectLst/>
                  <a:uLnTx/>
                  <a:uFillTx/>
                  <a:latin typeface="Outfit"/>
                  <a:ea typeface="+mn-ea"/>
                  <a:cs typeface="+mn-cs"/>
                  <a:sym typeface="Outfit"/>
                </a:rPr>
                <a:t>in OpenGL</a:t>
              </a:r>
              <a:endParaRPr kumimoji="0" lang="it-IT" sz="2800" b="1" i="0" u="none" strike="noStrike" kern="0" cap="none" spc="0" normalizeH="0" baseline="0" noProof="0" dirty="0">
                <a:ln>
                  <a:noFill/>
                </a:ln>
                <a:solidFill>
                  <a:schemeClr val="bg1"/>
                </a:solidFill>
                <a:effectLst/>
                <a:uLnTx/>
                <a:uFillTx/>
                <a:latin typeface="Outfit"/>
                <a:sym typeface="Outfit"/>
              </a:endParaRPr>
            </a:p>
          </p:txBody>
        </p:sp>
      </p:grpSp>
      <p:grpSp>
        <p:nvGrpSpPr>
          <p:cNvPr id="25" name="!!capitolo3">
            <a:extLst>
              <a:ext uri="{FF2B5EF4-FFF2-40B4-BE49-F238E27FC236}">
                <a16:creationId xmlns:a16="http://schemas.microsoft.com/office/drawing/2014/main" id="{AA44ED2A-BF7A-EF1B-1452-FE6B4F5C9A36}"/>
              </a:ext>
            </a:extLst>
          </p:cNvPr>
          <p:cNvGrpSpPr/>
          <p:nvPr/>
        </p:nvGrpSpPr>
        <p:grpSpPr>
          <a:xfrm>
            <a:off x="2231151" y="0"/>
            <a:ext cx="1281834" cy="5143500"/>
            <a:chOff x="2231151" y="0"/>
            <a:chExt cx="1281834" cy="5143500"/>
          </a:xfrm>
          <a:effectLst>
            <a:outerShdw blurRad="127000" dist="38100" algn="l" rotWithShape="0">
              <a:schemeClr val="bg2">
                <a:lumMod val="10000"/>
              </a:schemeClr>
            </a:outerShdw>
          </a:effectLst>
        </p:grpSpPr>
        <p:sp>
          <p:nvSpPr>
            <p:cNvPr id="59" name="Rettangolo 58">
              <a:extLst>
                <a:ext uri="{FF2B5EF4-FFF2-40B4-BE49-F238E27FC236}">
                  <a16:creationId xmlns:a16="http://schemas.microsoft.com/office/drawing/2014/main" id="{7263301B-0B1A-9A83-4702-3D5E9CE03471}"/>
                </a:ext>
              </a:extLst>
            </p:cNvPr>
            <p:cNvSpPr/>
            <p:nvPr/>
          </p:nvSpPr>
          <p:spPr>
            <a:xfrm>
              <a:off x="2232423" y="0"/>
              <a:ext cx="1152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60" name="Triangolo 59">
              <a:extLst>
                <a:ext uri="{FF2B5EF4-FFF2-40B4-BE49-F238E27FC236}">
                  <a16:creationId xmlns:a16="http://schemas.microsoft.com/office/drawing/2014/main" id="{06EEA162-B715-E775-26C2-FA6A109EB3A5}"/>
                </a:ext>
              </a:extLst>
            </p:cNvPr>
            <p:cNvSpPr/>
            <p:nvPr/>
          </p:nvSpPr>
          <p:spPr>
            <a:xfrm rot="5400000">
              <a:off x="3268147"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9" name="Rettangolo 8">
              <a:extLst>
                <a:ext uri="{FF2B5EF4-FFF2-40B4-BE49-F238E27FC236}">
                  <a16:creationId xmlns:a16="http://schemas.microsoft.com/office/drawing/2014/main" id="{7470B03C-65DD-F3AA-5834-BAA37BA82B07}"/>
                </a:ext>
              </a:extLst>
            </p:cNvPr>
            <p:cNvSpPr/>
            <p:nvPr/>
          </p:nvSpPr>
          <p:spPr>
            <a:xfrm>
              <a:off x="2231151" y="966315"/>
              <a:ext cx="1152000" cy="4171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36000" tIns="180000" rIns="0" bIns="180000" rtlCol="0" anchor="ct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it-IT" sz="3500" b="1" i="0" u="none" strike="noStrike" kern="0" cap="none" spc="0" normalizeH="0" baseline="0" noProof="0" dirty="0">
                  <a:ln>
                    <a:noFill/>
                  </a:ln>
                  <a:solidFill>
                    <a:srgbClr val="FFFFFF"/>
                  </a:solidFill>
                  <a:effectLst/>
                  <a:uLnTx/>
                  <a:uFillTx/>
                  <a:latin typeface="Outfit"/>
                  <a:ea typeface="+mn-ea"/>
                  <a:cs typeface="+mn-cs"/>
                  <a:sym typeface="Outfit"/>
                </a:rPr>
                <a:t>L’algoritmo</a:t>
              </a:r>
              <a:endParaRPr kumimoji="0" lang="it-IT" sz="3500" b="1" u="none" strike="noStrike" kern="0" cap="none" spc="0" normalizeH="0" baseline="0" noProof="0" dirty="0">
                <a:ln>
                  <a:noFill/>
                </a:ln>
                <a:solidFill>
                  <a:srgbClr val="FFFFFF"/>
                </a:solidFill>
                <a:effectLst/>
                <a:uLnTx/>
                <a:uFillTx/>
                <a:latin typeface="Outfit"/>
                <a:sym typeface="Outfit"/>
              </a:endParaRPr>
            </a:p>
          </p:txBody>
        </p:sp>
      </p:grpSp>
      <p:grpSp>
        <p:nvGrpSpPr>
          <p:cNvPr id="24" name="!!capitolo2">
            <a:extLst>
              <a:ext uri="{FF2B5EF4-FFF2-40B4-BE49-F238E27FC236}">
                <a16:creationId xmlns:a16="http://schemas.microsoft.com/office/drawing/2014/main" id="{DBCCACAC-58DC-AD02-26FF-77346EA2CDA6}"/>
              </a:ext>
            </a:extLst>
          </p:cNvPr>
          <p:cNvGrpSpPr/>
          <p:nvPr/>
        </p:nvGrpSpPr>
        <p:grpSpPr>
          <a:xfrm>
            <a:off x="1115575" y="0"/>
            <a:ext cx="1224424" cy="5143500"/>
            <a:chOff x="1115575" y="0"/>
            <a:chExt cx="1224424" cy="5143500"/>
          </a:xfrm>
          <a:effectLst>
            <a:outerShdw blurRad="127000" dist="38100" algn="l" rotWithShape="0">
              <a:schemeClr val="bg2">
                <a:lumMod val="10000"/>
              </a:schemeClr>
            </a:outerShdw>
          </a:effectLst>
        </p:grpSpPr>
        <p:sp>
          <p:nvSpPr>
            <p:cNvPr id="56" name="Rettangolo 55">
              <a:extLst>
                <a:ext uri="{FF2B5EF4-FFF2-40B4-BE49-F238E27FC236}">
                  <a16:creationId xmlns:a16="http://schemas.microsoft.com/office/drawing/2014/main" id="{DEB86B3A-8815-AD2A-A970-9535033D864A}"/>
                </a:ext>
              </a:extLst>
            </p:cNvPr>
            <p:cNvSpPr/>
            <p:nvPr/>
          </p:nvSpPr>
          <p:spPr>
            <a:xfrm>
              <a:off x="1115999" y="0"/>
              <a:ext cx="1116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7" name="Triangolo 56">
              <a:extLst>
                <a:ext uri="{FF2B5EF4-FFF2-40B4-BE49-F238E27FC236}">
                  <a16:creationId xmlns:a16="http://schemas.microsoft.com/office/drawing/2014/main" id="{4A11C22A-36E2-1F42-B12A-4DEBCCAC410B}"/>
                </a:ext>
              </a:extLst>
            </p:cNvPr>
            <p:cNvSpPr/>
            <p:nvPr/>
          </p:nvSpPr>
          <p:spPr>
            <a:xfrm rot="5400000">
              <a:off x="2105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5" name="Rettangolo 4">
              <a:extLst>
                <a:ext uri="{FF2B5EF4-FFF2-40B4-BE49-F238E27FC236}">
                  <a16:creationId xmlns:a16="http://schemas.microsoft.com/office/drawing/2014/main" id="{E3E2679C-9798-5540-B566-7D5FD5FC40C3}"/>
                </a:ext>
              </a:extLst>
            </p:cNvPr>
            <p:cNvSpPr/>
            <p:nvPr/>
          </p:nvSpPr>
          <p:spPr>
            <a:xfrm>
              <a:off x="1115575" y="972000"/>
              <a:ext cx="1116000" cy="4171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Stato dell’arte</a:t>
              </a:r>
            </a:p>
          </p:txBody>
        </p:sp>
      </p:grpSp>
      <p:grpSp>
        <p:nvGrpSpPr>
          <p:cNvPr id="30" name="!!capitolo1">
            <a:extLst>
              <a:ext uri="{FF2B5EF4-FFF2-40B4-BE49-F238E27FC236}">
                <a16:creationId xmlns:a16="http://schemas.microsoft.com/office/drawing/2014/main" id="{A3C04BD9-155C-A324-0377-126248B30CD1}"/>
              </a:ext>
            </a:extLst>
          </p:cNvPr>
          <p:cNvGrpSpPr/>
          <p:nvPr/>
        </p:nvGrpSpPr>
        <p:grpSpPr>
          <a:xfrm>
            <a:off x="-425" y="0"/>
            <a:ext cx="1224424" cy="5143500"/>
            <a:chOff x="-425" y="0"/>
            <a:chExt cx="1224424"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D9B48C7-B39C-9547-5209-94E2EE81CBDC}"/>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horz"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p>
          </p:txBody>
        </p:sp>
        <p:sp>
          <p:nvSpPr>
            <p:cNvPr id="53" name="Triangolo 52">
              <a:extLst>
                <a:ext uri="{FF2B5EF4-FFF2-40B4-BE49-F238E27FC236}">
                  <a16:creationId xmlns:a16="http://schemas.microsoft.com/office/drawing/2014/main" id="{2E570BD3-B880-B477-5910-2857AC25141B}"/>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sp>
          <p:nvSpPr>
            <p:cNvPr id="4" name="Rettangolo 3">
              <a:extLst>
                <a:ext uri="{FF2B5EF4-FFF2-40B4-BE49-F238E27FC236}">
                  <a16:creationId xmlns:a16="http://schemas.microsoft.com/office/drawing/2014/main" id="{F9563E03-B633-C8A2-FAA1-60D724A4AEEA}"/>
                </a:ext>
              </a:extLst>
            </p:cNvPr>
            <p:cNvSpPr/>
            <p:nvPr/>
          </p:nvSpPr>
          <p:spPr>
            <a:xfrm>
              <a:off x="-425" y="972000"/>
              <a:ext cx="1116000" cy="4171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wrap="square" lIns="0" tIns="180000" rIns="0" bIns="180000" rtlCol="0" anchor="ctr"/>
            <a:lstStyle/>
            <a:p>
              <a:pPr algn="ctr"/>
              <a:r>
                <a:rPr kumimoji="0" lang="it-IT" sz="3500" b="1" i="0" u="none" strike="noStrike" kern="0" cap="none" spc="0" normalizeH="0" baseline="0" noProof="0" dirty="0">
                  <a:ln>
                    <a:noFill/>
                  </a:ln>
                  <a:solidFill>
                    <a:schemeClr val="bg1"/>
                  </a:solidFill>
                  <a:effectLst/>
                  <a:uLnTx/>
                  <a:uFillTx/>
                  <a:latin typeface="Outfit"/>
                  <a:sym typeface="Outfit"/>
                </a:rPr>
                <a:t>Introduzione</a:t>
              </a:r>
            </a:p>
          </p:txBody>
        </p:sp>
      </p:grpSp>
    </p:spTree>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cxnSp>
        <p:nvCxnSpPr>
          <p:cNvPr id="3" name="!!object--light-eye">
            <a:extLst>
              <a:ext uri="{FF2B5EF4-FFF2-40B4-BE49-F238E27FC236}">
                <a16:creationId xmlns:a16="http://schemas.microsoft.com/office/drawing/2014/main" id="{DE007D1C-A992-ADEA-9CBD-AF704E09A768}"/>
              </a:ext>
            </a:extLst>
          </p:cNvPr>
          <p:cNvCxnSpPr>
            <a:cxnSpLocks/>
            <a:stCxn id="15" idx="3"/>
          </p:cNvCxnSpPr>
          <p:nvPr/>
        </p:nvCxnSpPr>
        <p:spPr>
          <a:xfrm>
            <a:off x="6701529" y="1608927"/>
            <a:ext cx="101225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object--camera-eye">
            <a:extLst>
              <a:ext uri="{FF2B5EF4-FFF2-40B4-BE49-F238E27FC236}">
                <a16:creationId xmlns:a16="http://schemas.microsoft.com/office/drawing/2014/main" id="{B1D3BA47-6DDB-ECC6-7B81-3022DDB76640}"/>
              </a:ext>
            </a:extLst>
          </p:cNvPr>
          <p:cNvCxnSpPr>
            <a:cxnSpLocks/>
            <a:stCxn id="15" idx="1"/>
          </p:cNvCxnSpPr>
          <p:nvPr/>
        </p:nvCxnSpPr>
        <p:spPr>
          <a:xfrm rot="10800000" flipV="1">
            <a:off x="3059723" y="1608927"/>
            <a:ext cx="941806" cy="180848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 name="!!object--world">
            <a:extLst>
              <a:ext uri="{FF2B5EF4-FFF2-40B4-BE49-F238E27FC236}">
                <a16:creationId xmlns:a16="http://schemas.microsoft.com/office/drawing/2014/main" id="{39387076-0EE5-C8F1-0600-ED1EFCFC2D8B}"/>
              </a:ext>
            </a:extLst>
          </p:cNvPr>
          <p:cNvCxnSpPr>
            <a:cxnSpLocks/>
            <a:stCxn id="15" idx="2"/>
            <a:endCxn id="16" idx="0"/>
          </p:cNvCxnSpPr>
          <p:nvPr/>
        </p:nvCxnSpPr>
        <p:spPr>
          <a:xfrm>
            <a:off x="5351529" y="1878927"/>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camera-eye--camera-clip">
            <a:extLst>
              <a:ext uri="{FF2B5EF4-FFF2-40B4-BE49-F238E27FC236}">
                <a16:creationId xmlns:a16="http://schemas.microsoft.com/office/drawing/2014/main" id="{DC268DDA-0371-AE6B-E2D7-8510539BBDC3}"/>
              </a:ext>
            </a:extLst>
          </p:cNvPr>
          <p:cNvCxnSpPr>
            <a:cxnSpLocks/>
            <a:stCxn id="18" idx="2"/>
            <a:endCxn id="19" idx="0"/>
          </p:cNvCxnSpPr>
          <p:nvPr/>
        </p:nvCxnSpPr>
        <p:spPr>
          <a:xfrm>
            <a:off x="3487560"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world--camera-eye1">
            <a:extLst>
              <a:ext uri="{FF2B5EF4-FFF2-40B4-BE49-F238E27FC236}">
                <a16:creationId xmlns:a16="http://schemas.microsoft.com/office/drawing/2014/main" id="{6B28A22A-B546-5C8F-7DBC-34F4026BB541}"/>
              </a:ext>
            </a:extLst>
          </p:cNvPr>
          <p:cNvCxnSpPr>
            <a:cxnSpLocks/>
            <a:stCxn id="16" idx="2"/>
            <a:endCxn id="18" idx="0"/>
          </p:cNvCxnSpPr>
          <p:nvPr/>
        </p:nvCxnSpPr>
        <p:spPr>
          <a:xfrm rot="5400000">
            <a:off x="4169923" y="2235809"/>
            <a:ext cx="499244" cy="1863969"/>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world--camera-eye2">
            <a:extLst>
              <a:ext uri="{FF2B5EF4-FFF2-40B4-BE49-F238E27FC236}">
                <a16:creationId xmlns:a16="http://schemas.microsoft.com/office/drawing/2014/main" id="{092C61DF-D295-530C-FBC7-DFF97C747073}"/>
              </a:ext>
            </a:extLst>
          </p:cNvPr>
          <p:cNvCxnSpPr>
            <a:cxnSpLocks/>
            <a:stCxn id="16" idx="2"/>
            <a:endCxn id="18" idx="0"/>
          </p:cNvCxnSpPr>
          <p:nvPr/>
        </p:nvCxnSpPr>
        <p:spPr>
          <a:xfrm rot="5400000">
            <a:off x="4169923" y="2235809"/>
            <a:ext cx="499244" cy="1863969"/>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0" name="!!world--light-eye1">
            <a:extLst>
              <a:ext uri="{FF2B5EF4-FFF2-40B4-BE49-F238E27FC236}">
                <a16:creationId xmlns:a16="http://schemas.microsoft.com/office/drawing/2014/main" id="{7CE50120-CD7A-5EC4-5EF1-5900F29A8A73}"/>
              </a:ext>
            </a:extLst>
          </p:cNvPr>
          <p:cNvCxnSpPr>
            <a:cxnSpLocks/>
            <a:stCxn id="16" idx="2"/>
            <a:endCxn id="20" idx="0"/>
          </p:cNvCxnSpPr>
          <p:nvPr/>
        </p:nvCxnSpPr>
        <p:spPr>
          <a:xfrm rot="16200000" flipH="1">
            <a:off x="6057338" y="2212362"/>
            <a:ext cx="499244" cy="1910862"/>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world--light-eye2">
            <a:extLst>
              <a:ext uri="{FF2B5EF4-FFF2-40B4-BE49-F238E27FC236}">
                <a16:creationId xmlns:a16="http://schemas.microsoft.com/office/drawing/2014/main" id="{EA7AC61A-A965-A9E6-DEEC-C634C030D476}"/>
              </a:ext>
            </a:extLst>
          </p:cNvPr>
          <p:cNvCxnSpPr>
            <a:cxnSpLocks/>
            <a:stCxn id="16" idx="2"/>
            <a:endCxn id="20" idx="0"/>
          </p:cNvCxnSpPr>
          <p:nvPr/>
        </p:nvCxnSpPr>
        <p:spPr>
          <a:xfrm rot="16200000" flipH="1">
            <a:off x="6057338" y="2212362"/>
            <a:ext cx="499244" cy="1910862"/>
          </a:xfrm>
          <a:prstGeom prst="bentConnector3">
            <a:avLst>
              <a:gd name="adj1" fmla="val 50000"/>
            </a:avLst>
          </a:prstGeom>
          <a:ln w="11430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2" name="!!light-eye--light-clip1">
            <a:extLst>
              <a:ext uri="{FF2B5EF4-FFF2-40B4-BE49-F238E27FC236}">
                <a16:creationId xmlns:a16="http://schemas.microsoft.com/office/drawing/2014/main" id="{87369C98-DF41-9A59-7E76-4475643D145D}"/>
              </a:ext>
            </a:extLst>
          </p:cNvPr>
          <p:cNvCxnSpPr>
            <a:cxnSpLocks/>
            <a:stCxn id="20" idx="2"/>
            <a:endCxn id="21" idx="0"/>
          </p:cNvCxnSpPr>
          <p:nvPr/>
        </p:nvCxnSpPr>
        <p:spPr>
          <a:xfrm>
            <a:off x="7262391" y="3957415"/>
            <a:ext cx="0" cy="499244"/>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light-eye--light-clip2">
            <a:extLst>
              <a:ext uri="{FF2B5EF4-FFF2-40B4-BE49-F238E27FC236}">
                <a16:creationId xmlns:a16="http://schemas.microsoft.com/office/drawing/2014/main" id="{DEDFCF37-6C99-4358-68E8-F63E9BB3BA7E}"/>
              </a:ext>
            </a:extLst>
          </p:cNvPr>
          <p:cNvCxnSpPr>
            <a:cxnSpLocks/>
            <a:stCxn id="20" idx="2"/>
            <a:endCxn id="21" idx="0"/>
          </p:cNvCxnSpPr>
          <p:nvPr/>
        </p:nvCxnSpPr>
        <p:spPr>
          <a:xfrm>
            <a:off x="7262391" y="3957415"/>
            <a:ext cx="0" cy="499244"/>
          </a:xfrm>
          <a:prstGeom prst="straightConnector1">
            <a:avLst/>
          </a:prstGeom>
          <a:ln w="1143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14" name="!!camera-eye--light-clip">
            <a:extLst>
              <a:ext uri="{FF2B5EF4-FFF2-40B4-BE49-F238E27FC236}">
                <a16:creationId xmlns:a16="http://schemas.microsoft.com/office/drawing/2014/main" id="{9A3D35E2-952D-9D9B-A4E7-1F5289D9A864}"/>
              </a:ext>
            </a:extLst>
          </p:cNvPr>
          <p:cNvCxnSpPr>
            <a:cxnSpLocks/>
            <a:stCxn id="18" idx="3"/>
            <a:endCxn id="21" idx="1"/>
          </p:cNvCxnSpPr>
          <p:nvPr/>
        </p:nvCxnSpPr>
        <p:spPr>
          <a:xfrm>
            <a:off x="4837560" y="3687415"/>
            <a:ext cx="1074831" cy="1039244"/>
          </a:xfrm>
          <a:prstGeom prst="straightConnector1">
            <a:avLst/>
          </a:prstGeom>
          <a:ln w="114300">
            <a:solidFill>
              <a:srgbClr val="14C596"/>
            </a:solidFill>
            <a:tailEnd type="triangle" w="sm" len="sm"/>
          </a:ln>
        </p:spPr>
        <p:style>
          <a:lnRef idx="1">
            <a:schemeClr val="accent1"/>
          </a:lnRef>
          <a:fillRef idx="0">
            <a:schemeClr val="accent1"/>
          </a:fillRef>
          <a:effectRef idx="0">
            <a:schemeClr val="accent1"/>
          </a:effectRef>
          <a:fontRef idx="minor">
            <a:schemeClr val="tx1"/>
          </a:fontRef>
        </p:style>
      </p:cxnSp>
      <p:sp>
        <p:nvSpPr>
          <p:cNvPr id="15" name="!!object-space">
            <a:extLst>
              <a:ext uri="{FF2B5EF4-FFF2-40B4-BE49-F238E27FC236}">
                <a16:creationId xmlns:a16="http://schemas.microsoft.com/office/drawing/2014/main" id="{B3F4483B-640F-ADAA-0186-CEA9FC4AB91C}"/>
              </a:ext>
            </a:extLst>
          </p:cNvPr>
          <p:cNvSpPr txBox="1"/>
          <p:nvPr/>
        </p:nvSpPr>
        <p:spPr>
          <a:xfrm>
            <a:off x="4001529" y="133892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Object Space</a:t>
            </a:r>
            <a:endParaRPr lang="it-IT" i="1" dirty="0">
              <a:latin typeface="SF Pro Display Medium" pitchFamily="2" charset="0"/>
              <a:ea typeface="SF Pro Display Medium" pitchFamily="2" charset="0"/>
              <a:cs typeface="SF Pro Display Medium" pitchFamily="2" charset="0"/>
            </a:endParaRPr>
          </a:p>
        </p:txBody>
      </p:sp>
      <p:sp>
        <p:nvSpPr>
          <p:cNvPr id="16" name="!!world-space">
            <a:extLst>
              <a:ext uri="{FF2B5EF4-FFF2-40B4-BE49-F238E27FC236}">
                <a16:creationId xmlns:a16="http://schemas.microsoft.com/office/drawing/2014/main" id="{7869D70F-F242-AFCE-FCF7-730583608EF2}"/>
              </a:ext>
            </a:extLst>
          </p:cNvPr>
          <p:cNvSpPr txBox="1"/>
          <p:nvPr/>
        </p:nvSpPr>
        <p:spPr>
          <a:xfrm>
            <a:off x="4001529" y="2378171"/>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World Space</a:t>
            </a:r>
            <a:endParaRPr lang="it-IT" i="1" dirty="0">
              <a:latin typeface="SF Pro Display Medium" pitchFamily="2" charset="0"/>
              <a:ea typeface="SF Pro Display Medium" pitchFamily="2" charset="0"/>
              <a:cs typeface="SF Pro Display Medium" pitchFamily="2" charset="0"/>
            </a:endParaRPr>
          </a:p>
        </p:txBody>
      </p:sp>
      <p:sp>
        <p:nvSpPr>
          <p:cNvPr id="18" name="!!light-eye-space">
            <a:extLst>
              <a:ext uri="{FF2B5EF4-FFF2-40B4-BE49-F238E27FC236}">
                <a16:creationId xmlns:a16="http://schemas.microsoft.com/office/drawing/2014/main" id="{0FEC6602-F2D8-B0CB-595F-96D22A6B08A3}"/>
              </a:ext>
            </a:extLst>
          </p:cNvPr>
          <p:cNvSpPr txBox="1"/>
          <p:nvPr/>
        </p:nvSpPr>
        <p:spPr>
          <a:xfrm>
            <a:off x="2137560"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19" name="!!camera-clip-space">
            <a:extLst>
              <a:ext uri="{FF2B5EF4-FFF2-40B4-BE49-F238E27FC236}">
                <a16:creationId xmlns:a16="http://schemas.microsoft.com/office/drawing/2014/main" id="{E253626E-F5D4-B23D-15D6-5FFAD3E9E8D8}"/>
              </a:ext>
            </a:extLst>
          </p:cNvPr>
          <p:cNvSpPr txBox="1"/>
          <p:nvPr/>
        </p:nvSpPr>
        <p:spPr>
          <a:xfrm>
            <a:off x="2137560"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Camera's</a:t>
            </a:r>
            <a:r>
              <a:rPr lang="it-IT" sz="1800" i="1" dirty="0">
                <a:latin typeface="SF Pro Display Medium" pitchFamily="2" charset="0"/>
                <a:ea typeface="SF Pro Display Medium" pitchFamily="2" charset="0"/>
                <a:cs typeface="SF Pro Display Medium" pitchFamily="2" charset="0"/>
              </a:rPr>
              <a:t> Clip Space</a:t>
            </a:r>
          </a:p>
        </p:txBody>
      </p:sp>
      <p:sp>
        <p:nvSpPr>
          <p:cNvPr id="20" name="!!light-eye-space">
            <a:extLst>
              <a:ext uri="{FF2B5EF4-FFF2-40B4-BE49-F238E27FC236}">
                <a16:creationId xmlns:a16="http://schemas.microsoft.com/office/drawing/2014/main" id="{CDE73F13-68AB-033B-E19C-8A8311EE8163}"/>
              </a:ext>
            </a:extLst>
          </p:cNvPr>
          <p:cNvSpPr txBox="1"/>
          <p:nvPr/>
        </p:nvSpPr>
        <p:spPr>
          <a:xfrm>
            <a:off x="5912391" y="3417415"/>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Eye Space</a:t>
            </a:r>
            <a:endParaRPr lang="it-IT" i="1" dirty="0">
              <a:latin typeface="SF Pro Display Medium" pitchFamily="2" charset="0"/>
              <a:ea typeface="SF Pro Display Medium" pitchFamily="2" charset="0"/>
              <a:cs typeface="SF Pro Display Medium" pitchFamily="2" charset="0"/>
            </a:endParaRPr>
          </a:p>
        </p:txBody>
      </p:sp>
      <p:sp>
        <p:nvSpPr>
          <p:cNvPr id="21" name="!!light-clip-space">
            <a:extLst>
              <a:ext uri="{FF2B5EF4-FFF2-40B4-BE49-F238E27FC236}">
                <a16:creationId xmlns:a16="http://schemas.microsoft.com/office/drawing/2014/main" id="{D266A11F-C0C9-842D-20E5-C8BCFE06E612}"/>
              </a:ext>
            </a:extLst>
          </p:cNvPr>
          <p:cNvSpPr txBox="1"/>
          <p:nvPr/>
        </p:nvSpPr>
        <p:spPr>
          <a:xfrm>
            <a:off x="5912391" y="4456659"/>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lang="it-IT" sz="1800" i="1" dirty="0" err="1">
                <a:latin typeface="SF Pro Display Medium" pitchFamily="2" charset="0"/>
                <a:ea typeface="SF Pro Display Medium" pitchFamily="2" charset="0"/>
                <a:cs typeface="SF Pro Display Medium" pitchFamily="2" charset="0"/>
              </a:rPr>
              <a:t>Light's</a:t>
            </a:r>
            <a:r>
              <a:rPr lang="it-IT" sz="1800" i="1" dirty="0">
                <a:latin typeface="SF Pro Display Medium" pitchFamily="2" charset="0"/>
                <a:ea typeface="SF Pro Display Medium" pitchFamily="2" charset="0"/>
                <a:cs typeface="SF Pro Display Medium" pitchFamily="2" charset="0"/>
              </a:rPr>
              <a:t> Clip Space</a:t>
            </a:r>
            <a:endParaRPr lang="it-IT" i="1" dirty="0">
              <a:latin typeface="SF Pro Display Medium" pitchFamily="2" charset="0"/>
              <a:ea typeface="SF Pro Display Medium" pitchFamily="2" charset="0"/>
              <a:cs typeface="SF Pro Display Medium" pitchFamily="2" charset="0"/>
            </a:endParaRPr>
          </a:p>
        </p:txBody>
      </p:sp>
      <mc:AlternateContent xmlns:mc="http://schemas.openxmlformats.org/markup-compatibility/2006" xmlns:a14="http://schemas.microsoft.com/office/drawing/2010/main">
        <mc:Choice Requires="a14">
          <p:sp>
            <p:nvSpPr>
              <p:cNvPr id="22" name="!!trasformazione-lineare">
                <a:extLst>
                  <a:ext uri="{FF2B5EF4-FFF2-40B4-BE49-F238E27FC236}">
                    <a16:creationId xmlns:a16="http://schemas.microsoft.com/office/drawing/2014/main" id="{F36A0259-E672-7486-1BEC-FE8F37CF035F}"/>
                  </a:ext>
                </a:extLst>
              </p:cNvPr>
              <p:cNvSpPr txBox="1"/>
              <p:nvPr/>
            </p:nvSpPr>
            <p:spPr>
              <a:xfrm>
                <a:off x="1692000" y="944506"/>
                <a:ext cx="2309529" cy="578244"/>
              </a:xfrm>
              <a:prstGeom prst="rect">
                <a:avLst/>
              </a:prstGeom>
              <a:noFill/>
              <a:ln w="38100">
                <a:noFill/>
              </a:ln>
            </p:spPr>
            <p:txBody>
              <a:bodyPr wrap="square" lIns="108000" tIns="72000" bIns="108000" anchor="ctr" anchorCtr="0">
                <a:no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r>
                        <a:rPr lang="en-US" sz="1800" b="1" i="1" smtClean="0">
                          <a:latin typeface="Cambria Math" panose="02040503050406030204" pitchFamily="18" charset="0"/>
                        </a:rPr>
                        <m:t>=</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
                        <m:sSubPr>
                          <m:ctrlPr>
                            <a:rPr lang="it-IT" sz="1800" b="1" i="1" smtClean="0">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r>
                        <a:rPr lang="it-IT" sz="1800" b="1" i="0" smtClean="0">
                          <a:latin typeface="Cambria Math" panose="02040503050406030204" pitchFamily="18" charset="0"/>
                        </a:rPr>
                        <m:t> </m:t>
                      </m:r>
                      <m:r>
                        <a:rPr lang="en-US" sz="1800" b="1">
                          <a:latin typeface="Cambria Math" panose="02040503050406030204" pitchFamily="18" charset="0"/>
                        </a:rPr>
                        <m:t>×</m:t>
                      </m:r>
                      <m:r>
                        <a:rPr lang="it-IT" sz="1800" b="1" i="0" smtClean="0">
                          <a:latin typeface="Cambria Math" panose="02040503050406030204" pitchFamily="18" charset="0"/>
                        </a:rPr>
                        <m:t> </m:t>
                      </m:r>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b="1" dirty="0"/>
              </a:p>
            </p:txBody>
          </p:sp>
        </mc:Choice>
        <mc:Fallback xmlns="">
          <p:sp>
            <p:nvSpPr>
              <p:cNvPr id="22" name="!!trasformazione-lineare">
                <a:extLst>
                  <a:ext uri="{FF2B5EF4-FFF2-40B4-BE49-F238E27FC236}">
                    <a16:creationId xmlns:a16="http://schemas.microsoft.com/office/drawing/2014/main" id="{F36A0259-E672-7486-1BEC-FE8F37CF035F}"/>
                  </a:ext>
                </a:extLst>
              </p:cNvPr>
              <p:cNvSpPr txBox="1">
                <a:spLocks noRot="1" noChangeAspect="1" noMove="1" noResize="1" noEditPoints="1" noAdjustHandles="1" noChangeArrowheads="1" noChangeShapeType="1" noTextEdit="1"/>
              </p:cNvSpPr>
              <p:nvPr/>
            </p:nvSpPr>
            <p:spPr>
              <a:xfrm>
                <a:off x="1692000" y="944506"/>
                <a:ext cx="2309529" cy="578244"/>
              </a:xfrm>
              <a:prstGeom prst="rect">
                <a:avLst/>
              </a:prstGeom>
              <a:blipFill>
                <a:blip r:embed="rId3"/>
                <a:stretch>
                  <a:fillRect/>
                </a:stretch>
              </a:blipFill>
              <a:ln w="38100">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camera-view">
                <a:extLst>
                  <a:ext uri="{FF2B5EF4-FFF2-40B4-BE49-F238E27FC236}">
                    <a16:creationId xmlns:a16="http://schemas.microsoft.com/office/drawing/2014/main" id="{3B982E7C-60B1-4B9C-45E9-8A8ED9AA032F}"/>
                  </a:ext>
                </a:extLst>
              </p:cNvPr>
              <p:cNvSpPr txBox="1"/>
              <p:nvPr/>
            </p:nvSpPr>
            <p:spPr>
              <a:xfrm>
                <a:off x="1998850" y="2918170"/>
                <a:ext cx="686353" cy="3885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it-IT" sz="1800" b="1" i="1" smtClean="0">
                              <a:solidFill>
                                <a:srgbClr val="C00000"/>
                              </a:solidFill>
                              <a:latin typeface="Cambria Math" panose="02040503050406030204" pitchFamily="18" charset="0"/>
                            </a:rPr>
                          </m:ctrlPr>
                        </m:sSubSup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𝑪</m:t>
                          </m:r>
                        </m:sub>
                        <m:sup>
                          <m:r>
                            <a:rPr lang="en-US" sz="1800" b="1" i="1">
                              <a:solidFill>
                                <a:srgbClr val="C00000"/>
                              </a:solidFill>
                              <a:latin typeface="Cambria Math" panose="02040503050406030204" pitchFamily="18" charset="0"/>
                            </a:rPr>
                            <m:t>−</m:t>
                          </m:r>
                          <m:r>
                            <a:rPr lang="en-US" sz="1800" b="1" i="1">
                              <a:solidFill>
                                <a:srgbClr val="C00000"/>
                              </a:solidFill>
                              <a:latin typeface="Cambria Math" panose="02040503050406030204" pitchFamily="18" charset="0"/>
                            </a:rPr>
                            <m:t>𝟏</m:t>
                          </m:r>
                        </m:sup>
                      </m:sSubSup>
                    </m:oMath>
                  </m:oMathPara>
                </a14:m>
                <a:endParaRPr lang="it-IT" sz="1800" dirty="0"/>
              </a:p>
            </p:txBody>
          </p:sp>
        </mc:Choice>
        <mc:Fallback xmlns="">
          <p:sp>
            <p:nvSpPr>
              <p:cNvPr id="23" name="!!camera-view">
                <a:extLst>
                  <a:ext uri="{FF2B5EF4-FFF2-40B4-BE49-F238E27FC236}">
                    <a16:creationId xmlns:a16="http://schemas.microsoft.com/office/drawing/2014/main" id="{3B982E7C-60B1-4B9C-45E9-8A8ED9AA032F}"/>
                  </a:ext>
                </a:extLst>
              </p:cNvPr>
              <p:cNvSpPr txBox="1">
                <a:spLocks noRot="1" noChangeAspect="1" noMove="1" noResize="1" noEditPoints="1" noAdjustHandles="1" noChangeArrowheads="1" noChangeShapeType="1" noTextEdit="1"/>
              </p:cNvSpPr>
              <p:nvPr/>
            </p:nvSpPr>
            <p:spPr>
              <a:xfrm>
                <a:off x="1998850" y="2918170"/>
                <a:ext cx="686353" cy="388504"/>
              </a:xfrm>
              <a:prstGeom prst="rect">
                <a:avLst/>
              </a:prstGeom>
              <a:blipFill>
                <a:blip r:embed="rId4"/>
                <a:stretch>
                  <a:fillRect b="-312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light-view">
                <a:extLst>
                  <a:ext uri="{FF2B5EF4-FFF2-40B4-BE49-F238E27FC236}">
                    <a16:creationId xmlns:a16="http://schemas.microsoft.com/office/drawing/2014/main" id="{90A6FA72-0E8B-7E32-97DF-B67223AA50F6}"/>
                  </a:ext>
                </a:extLst>
              </p:cNvPr>
              <p:cNvSpPr txBox="1"/>
              <p:nvPr/>
            </p:nvSpPr>
            <p:spPr>
              <a:xfrm>
                <a:off x="7922599" y="2941616"/>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𝑽</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24" name="!!light-view">
                <a:extLst>
                  <a:ext uri="{FF2B5EF4-FFF2-40B4-BE49-F238E27FC236}">
                    <a16:creationId xmlns:a16="http://schemas.microsoft.com/office/drawing/2014/main" id="{90A6FA72-0E8B-7E32-97DF-B67223AA50F6}"/>
                  </a:ext>
                </a:extLst>
              </p:cNvPr>
              <p:cNvSpPr txBox="1">
                <a:spLocks noRot="1" noChangeAspect="1" noMove="1" noResize="1" noEditPoints="1" noAdjustHandles="1" noChangeArrowheads="1" noChangeShapeType="1" noTextEdit="1"/>
              </p:cNvSpPr>
              <p:nvPr/>
            </p:nvSpPr>
            <p:spPr>
              <a:xfrm>
                <a:off x="7922599" y="2941616"/>
                <a:ext cx="686353" cy="369332"/>
              </a:xfrm>
              <a:prstGeom prst="rect">
                <a:avLst/>
              </a:prstGeom>
              <a:blipFill>
                <a:blip r:embed="rId5"/>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5" name="!!light-projection">
                <a:extLst>
                  <a:ext uri="{FF2B5EF4-FFF2-40B4-BE49-F238E27FC236}">
                    <a16:creationId xmlns:a16="http://schemas.microsoft.com/office/drawing/2014/main" id="{F38A26B3-7CA4-2359-1AA4-FEFFB59B23A9}"/>
                  </a:ext>
                </a:extLst>
              </p:cNvPr>
              <p:cNvSpPr txBox="1"/>
              <p:nvPr/>
            </p:nvSpPr>
            <p:spPr>
              <a:xfrm>
                <a:off x="7922599" y="4020140"/>
                <a:ext cx="68635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sz="1800" b="1" i="1">
                              <a:solidFill>
                                <a:srgbClr val="C00000"/>
                              </a:solidFill>
                              <a:latin typeface="Cambria Math" panose="02040503050406030204" pitchFamily="18" charset="0"/>
                            </a:rPr>
                          </m:ctrlPr>
                        </m:sSubPr>
                        <m:e>
                          <m:r>
                            <a:rPr lang="en-US" sz="1800" b="1" i="1">
                              <a:solidFill>
                                <a:srgbClr val="C00000"/>
                              </a:solidFill>
                              <a:latin typeface="Cambria Math" panose="02040503050406030204" pitchFamily="18" charset="0"/>
                            </a:rPr>
                            <m:t>𝑷</m:t>
                          </m:r>
                        </m:e>
                        <m:sub>
                          <m:r>
                            <a:rPr lang="en-US" sz="1800" b="1" i="1">
                              <a:solidFill>
                                <a:srgbClr val="C00000"/>
                              </a:solidFill>
                              <a:latin typeface="Cambria Math" panose="02040503050406030204" pitchFamily="18" charset="0"/>
                            </a:rPr>
                            <m:t>𝑳</m:t>
                          </m:r>
                        </m:sub>
                      </m:sSub>
                    </m:oMath>
                  </m:oMathPara>
                </a14:m>
                <a:endParaRPr lang="it-IT" sz="1800" dirty="0"/>
              </a:p>
            </p:txBody>
          </p:sp>
        </mc:Choice>
        <mc:Fallback xmlns="">
          <p:sp>
            <p:nvSpPr>
              <p:cNvPr id="25" name="!!light-projection">
                <a:extLst>
                  <a:ext uri="{FF2B5EF4-FFF2-40B4-BE49-F238E27FC236}">
                    <a16:creationId xmlns:a16="http://schemas.microsoft.com/office/drawing/2014/main" id="{F38A26B3-7CA4-2359-1AA4-FEFFB59B23A9}"/>
                  </a:ext>
                </a:extLst>
              </p:cNvPr>
              <p:cNvSpPr txBox="1">
                <a:spLocks noRot="1" noChangeAspect="1" noMove="1" noResize="1" noEditPoints="1" noAdjustHandles="1" noChangeArrowheads="1" noChangeShapeType="1" noTextEdit="1"/>
              </p:cNvSpPr>
              <p:nvPr/>
            </p:nvSpPr>
            <p:spPr>
              <a:xfrm>
                <a:off x="7922599" y="4020140"/>
                <a:ext cx="686353" cy="369332"/>
              </a:xfrm>
              <a:prstGeom prst="rect">
                <a:avLst/>
              </a:prstGeom>
              <a:blipFill>
                <a:blip r:embed="rId6"/>
                <a:stretch>
                  <a:fillRect b="-333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texture-matrix">
                <a:extLst>
                  <a:ext uri="{FF2B5EF4-FFF2-40B4-BE49-F238E27FC236}">
                    <a16:creationId xmlns:a16="http://schemas.microsoft.com/office/drawing/2014/main" id="{A4DBEB6E-8C16-6E9F-55E8-89334B1177EC}"/>
                  </a:ext>
                </a:extLst>
              </p:cNvPr>
              <p:cNvSpPr txBox="1"/>
              <p:nvPr/>
            </p:nvSpPr>
            <p:spPr>
              <a:xfrm>
                <a:off x="5157568" y="3772748"/>
                <a:ext cx="6751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1" i="1" smtClean="0">
                          <a:solidFill>
                            <a:srgbClr val="14C596"/>
                          </a:solidFill>
                          <a:latin typeface="Cambria Math" panose="02040503050406030204" pitchFamily="18" charset="0"/>
                        </a:rPr>
                        <m:t>𝑻</m:t>
                      </m:r>
                    </m:oMath>
                  </m:oMathPara>
                </a14:m>
                <a:endParaRPr lang="it-IT" sz="1800" dirty="0"/>
              </a:p>
            </p:txBody>
          </p:sp>
        </mc:Choice>
        <mc:Fallback xmlns="">
          <p:sp>
            <p:nvSpPr>
              <p:cNvPr id="26" name="!!texture-matrix">
                <a:extLst>
                  <a:ext uri="{FF2B5EF4-FFF2-40B4-BE49-F238E27FC236}">
                    <a16:creationId xmlns:a16="http://schemas.microsoft.com/office/drawing/2014/main" id="{A4DBEB6E-8C16-6E9F-55E8-89334B1177EC}"/>
                  </a:ext>
                </a:extLst>
              </p:cNvPr>
              <p:cNvSpPr txBox="1">
                <a:spLocks noRot="1" noChangeAspect="1" noMove="1" noResize="1" noEditPoints="1" noAdjustHandles="1" noChangeArrowheads="1" noChangeShapeType="1" noTextEdit="1"/>
              </p:cNvSpPr>
              <p:nvPr/>
            </p:nvSpPr>
            <p:spPr>
              <a:xfrm>
                <a:off x="5157568" y="3772748"/>
                <a:ext cx="675138" cy="369332"/>
              </a:xfrm>
              <a:prstGeom prst="rect">
                <a:avLst/>
              </a:prstGeom>
              <a:blipFill>
                <a:blip r:embed="rId7"/>
                <a:stretch>
                  <a:fillRect/>
                </a:stretch>
              </a:blipFill>
            </p:spPr>
            <p:txBody>
              <a:bodyPr/>
              <a:lstStyle/>
              <a:p>
                <a:r>
                  <a:rPr lang="it-IT">
                    <a:noFill/>
                  </a:rPr>
                  <a:t> </a:t>
                </a:r>
              </a:p>
            </p:txBody>
          </p:sp>
        </mc:Fallback>
      </mc:AlternateContent>
      <p:sp>
        <p:nvSpPr>
          <p:cNvPr id="58" name="!!camera-clip-space">
            <a:extLst>
              <a:ext uri="{FF2B5EF4-FFF2-40B4-BE49-F238E27FC236}">
                <a16:creationId xmlns:a16="http://schemas.microsoft.com/office/drawing/2014/main" id="{0C06F69A-A310-6937-5D21-1E88FF8F1E34}"/>
              </a:ext>
            </a:extLst>
          </p:cNvPr>
          <p:cNvSpPr txBox="1"/>
          <p:nvPr/>
        </p:nvSpPr>
        <p:spPr>
          <a:xfrm>
            <a:off x="2137560" y="4452197"/>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cameraProjectionMatrix</a:t>
            </a:r>
            <a:endParaRPr lang="it-IT" sz="2000" i="1" dirty="0">
              <a:latin typeface="SF Pro Display Medium" pitchFamily="2" charset="0"/>
              <a:ea typeface="SF Pro Display Medium" pitchFamily="2" charset="0"/>
              <a:cs typeface="SF Pro Display Medium" pitchFamily="2" charset="0"/>
            </a:endParaRPr>
          </a:p>
        </p:txBody>
      </p:sp>
      <p:sp>
        <p:nvSpPr>
          <p:cNvPr id="59" name="!!camera-clip-space">
            <a:extLst>
              <a:ext uri="{FF2B5EF4-FFF2-40B4-BE49-F238E27FC236}">
                <a16:creationId xmlns:a16="http://schemas.microsoft.com/office/drawing/2014/main" id="{0559CBBB-EFFB-3C55-A42B-094E86C06596}"/>
              </a:ext>
            </a:extLst>
          </p:cNvPr>
          <p:cNvSpPr txBox="1"/>
          <p:nvPr/>
        </p:nvSpPr>
        <p:spPr>
          <a:xfrm>
            <a:off x="2137560" y="3419304"/>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cameraViewMatrix</a:t>
            </a:r>
            <a:endParaRPr lang="it-IT" sz="2000" i="1" dirty="0">
              <a:latin typeface="SF Pro Display Medium" pitchFamily="2" charset="0"/>
              <a:ea typeface="SF Pro Display Medium" pitchFamily="2" charset="0"/>
              <a:cs typeface="SF Pro Display Medium" pitchFamily="2" charset="0"/>
            </a:endParaRPr>
          </a:p>
        </p:txBody>
      </p:sp>
      <p:sp>
        <p:nvSpPr>
          <p:cNvPr id="60" name="!!camera-clip-space">
            <a:extLst>
              <a:ext uri="{FF2B5EF4-FFF2-40B4-BE49-F238E27FC236}">
                <a16:creationId xmlns:a16="http://schemas.microsoft.com/office/drawing/2014/main" id="{8876B4E1-85A5-D567-3465-1B56D5A91422}"/>
              </a:ext>
            </a:extLst>
          </p:cNvPr>
          <p:cNvSpPr txBox="1"/>
          <p:nvPr/>
        </p:nvSpPr>
        <p:spPr>
          <a:xfrm>
            <a:off x="5912391" y="3419304"/>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lightViewMatrix</a:t>
            </a:r>
            <a:endParaRPr lang="it-IT" sz="2000" i="1" dirty="0">
              <a:latin typeface="SF Pro Display Medium" pitchFamily="2" charset="0"/>
              <a:ea typeface="SF Pro Display Medium" pitchFamily="2" charset="0"/>
              <a:cs typeface="SF Pro Display Medium" pitchFamily="2" charset="0"/>
            </a:endParaRPr>
          </a:p>
        </p:txBody>
      </p:sp>
      <p:sp>
        <p:nvSpPr>
          <p:cNvPr id="61" name="!!camera-clip-space">
            <a:extLst>
              <a:ext uri="{FF2B5EF4-FFF2-40B4-BE49-F238E27FC236}">
                <a16:creationId xmlns:a16="http://schemas.microsoft.com/office/drawing/2014/main" id="{72C17532-C441-3A59-7D4F-683F594BF071}"/>
              </a:ext>
            </a:extLst>
          </p:cNvPr>
          <p:cNvSpPr txBox="1"/>
          <p:nvPr/>
        </p:nvSpPr>
        <p:spPr>
          <a:xfrm>
            <a:off x="5912391" y="4456658"/>
            <a:ext cx="2700000" cy="540000"/>
          </a:xfrm>
          <a:prstGeom prst="roundRect">
            <a:avLst>
              <a:gd name="adj" fmla="val 34709"/>
            </a:avLst>
          </a:prstGeom>
          <a:solidFill>
            <a:schemeClr val="bg1"/>
          </a:solidFill>
          <a:ln w="38100">
            <a:solidFill>
              <a:schemeClr val="bg2">
                <a:lumMod val="10000"/>
              </a:schemeClr>
            </a:solidFill>
          </a:ln>
        </p:spPr>
        <p:txBody>
          <a:bodyPr wrap="square" lIns="0" tIns="72000" rIns="0" bIns="108000" anchor="ctr" anchorCtr="0">
            <a:noAutofit/>
          </a:bodyPr>
          <a:lstStyle/>
          <a:p>
            <a:pPr algn="ctr"/>
            <a:r>
              <a:rPr kumimoji="0" lang="it-IT" b="0" i="1" u="none" strike="noStrike" kern="0" cap="none" spc="0" normalizeH="0" baseline="0" noProof="0" dirty="0" err="1">
                <a:ln>
                  <a:noFill/>
                </a:ln>
                <a:solidFill>
                  <a:srgbClr val="000000"/>
                </a:solidFill>
                <a:effectLst/>
                <a:uLnTx/>
                <a:uFillTx/>
                <a:latin typeface="SF Mono" panose="020B0009000002000000" pitchFamily="49" charset="0"/>
                <a:cs typeface="SF Mono" panose="020B0009000002000000" pitchFamily="49" charset="0"/>
                <a:sym typeface="Arial"/>
              </a:rPr>
              <a:t>lightProjectionMatrix</a:t>
            </a:r>
            <a:endParaRPr lang="it-IT" sz="2000" i="1" dirty="0">
              <a:latin typeface="SF Pro Display Medium" pitchFamily="2" charset="0"/>
              <a:ea typeface="SF Pro Display Medium" pitchFamily="2" charset="0"/>
              <a:cs typeface="SF Pro Display Medium" pitchFamily="2" charset="0"/>
            </a:endParaRPr>
          </a:p>
        </p:txBody>
      </p:sp>
    </p:spTree>
    <p:extLst>
      <p:ext uri="{BB962C8B-B14F-4D97-AF65-F5344CB8AC3E}">
        <p14:creationId xmlns:p14="http://schemas.microsoft.com/office/powerpoint/2010/main" val="264246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2830BA84-003D-8832-D478-F9D802237CD7}"/>
              </a:ext>
            </a:extLst>
          </p:cNvPr>
          <p:cNvSpPr txBox="1"/>
          <p:nvPr/>
        </p:nvSpPr>
        <p:spPr>
          <a:xfrm>
            <a:off x="3291840" y="2315565"/>
            <a:ext cx="4319942" cy="1317218"/>
          </a:xfrm>
          <a:prstGeom prst="roundRect">
            <a:avLst>
              <a:gd name="adj" fmla="val 1250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spcBef>
                <a:spcPts val="600"/>
              </a:spcBef>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569CD6"/>
                </a:solidFill>
                <a:latin typeface="SF Mono" panose="020B0009000002000000" pitchFamily="49" charset="0"/>
                <a:cs typeface="SF Mono" panose="020B0009000002000000" pitchFamily="49" charset="0"/>
              </a:rPr>
              <a:t>float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windowWidth</a:t>
            </a:r>
            <a:r>
              <a:rPr lang="it-IT" sz="1200" dirty="0">
                <a:solidFill>
                  <a:srgbClr val="B4B4B4"/>
                </a:solidFill>
                <a:latin typeface="SF Mono" panose="020B0009000002000000" pitchFamily="49" charset="0"/>
                <a:cs typeface="SF Mono" panose="020B0009000002000000" pitchFamily="49" charset="0"/>
              </a:rPr>
              <a:t>/</a:t>
            </a:r>
            <a:r>
              <a:rPr lang="it-IT" sz="1200" dirty="0" err="1">
                <a:solidFill>
                  <a:srgbClr val="DADADA"/>
                </a:solidFill>
                <a:latin typeface="SF Mono" panose="020B0009000002000000" pitchFamily="49" charset="0"/>
                <a:cs typeface="SF Mono" panose="020B0009000002000000" pitchFamily="49" charset="0"/>
              </a:rPr>
              <a:t>windowHeight</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100.0f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spcBef>
                <a:spcPts val="600"/>
              </a:spcBef>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GL_PROJECTION_MATRIX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cameraProjectionMatrix</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p:txBody>
      </p:sp>
      <p:sp>
        <p:nvSpPr>
          <p:cNvPr id="17" name="!!scenarioA-didascalia">
            <a:extLst>
              <a:ext uri="{FF2B5EF4-FFF2-40B4-BE49-F238E27FC236}">
                <a16:creationId xmlns:a16="http://schemas.microsoft.com/office/drawing/2014/main" id="{8B19BBDD-2CA0-E29E-E0DD-3A26BEAAB5B8}"/>
              </a:ext>
            </a:extLst>
          </p:cNvPr>
          <p:cNvSpPr txBox="1"/>
          <p:nvPr/>
        </p:nvSpPr>
        <p:spPr>
          <a:xfrm>
            <a:off x="3609475" y="373335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35754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7" name="CasellaDiTesto 6">
            <a:extLst>
              <a:ext uri="{FF2B5EF4-FFF2-40B4-BE49-F238E27FC236}">
                <a16:creationId xmlns:a16="http://schemas.microsoft.com/office/drawing/2014/main" id="{B0A8A419-83F4-DAAA-26A0-EB23D7B6696F}"/>
              </a:ext>
            </a:extLst>
          </p:cNvPr>
          <p:cNvSpPr txBox="1"/>
          <p:nvPr/>
        </p:nvSpPr>
        <p:spPr>
          <a:xfrm>
            <a:off x="3838677" y="1466928"/>
            <a:ext cx="3226266" cy="1266214"/>
          </a:xfrm>
          <a:prstGeom prst="roundRect">
            <a:avLst>
              <a:gd name="adj" fmla="val 17125"/>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ADADA"/>
                </a:solidFill>
                <a:latin typeface="SF Mono" panose="020B0009000002000000" pitchFamily="49" charset="0"/>
                <a:cs typeface="SF Mono" panose="020B0009000002000000" pitchFamily="49" charset="0"/>
              </a:rPr>
              <a:t>GLfloat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3</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SCENE1</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4.5f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SCENE2</a:t>
            </a:r>
            <a:endParaRPr lang="it-IT" sz="1100" dirty="0">
              <a:solidFill>
                <a:srgbClr val="DADADA"/>
              </a:solidFill>
              <a:latin typeface="SF Mono" panose="020B0009000002000000" pitchFamily="49" charset="0"/>
              <a:cs typeface="SF Mono" panose="020B0009000002000000" pitchFamily="49" charset="0"/>
            </a:endParaRPr>
          </a:p>
          <a:p>
            <a:pPr marL="180000">
              <a:lnSpc>
                <a:spcPct val="120000"/>
              </a:lnSpc>
            </a:pP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2.5f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57A64A"/>
                </a:solidFill>
                <a:latin typeface="SF Mono" panose="020B0009000002000000" pitchFamily="49" charset="0"/>
                <a:cs typeface="SF Mono" panose="020B0009000002000000" pitchFamily="49" charset="0"/>
              </a:rPr>
              <a:t> // SCENE3</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p>
        </p:txBody>
      </p:sp>
      <p:sp>
        <p:nvSpPr>
          <p:cNvPr id="3" name="CasellaDiTesto 2">
            <a:extLst>
              <a:ext uri="{FF2B5EF4-FFF2-40B4-BE49-F238E27FC236}">
                <a16:creationId xmlns:a16="http://schemas.microsoft.com/office/drawing/2014/main" id="{E9747CD2-2FE9-B89E-8C89-9D967265D12D}"/>
              </a:ext>
            </a:extLst>
          </p:cNvPr>
          <p:cNvSpPr txBox="1"/>
          <p:nvPr/>
        </p:nvSpPr>
        <p:spPr>
          <a:xfrm>
            <a:off x="2796683" y="2827108"/>
            <a:ext cx="5310254" cy="1670775"/>
          </a:xfrm>
          <a:prstGeom prst="roundRect">
            <a:avLst>
              <a:gd name="adj" fmla="val 1254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0</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9CDCFE"/>
                </a:solidFill>
                <a:latin typeface="SF Mono" panose="020B0009000002000000" pitchFamily="49" charset="0"/>
                <a:cs typeface="SF Mono" panose="020B0009000002000000" pitchFamily="49" charset="0"/>
              </a:rPr>
              <a:t>cameraPositions</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scene</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1</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cameraViewMatrix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p:txBody>
      </p:sp>
      <p:sp>
        <p:nvSpPr>
          <p:cNvPr id="4" name="!!scenarioA-didascalia">
            <a:extLst>
              <a:ext uri="{FF2B5EF4-FFF2-40B4-BE49-F238E27FC236}">
                <a16:creationId xmlns:a16="http://schemas.microsoft.com/office/drawing/2014/main" id="{83FF95D2-6F8B-E805-1CAF-180CE5184D07}"/>
              </a:ext>
            </a:extLst>
          </p:cNvPr>
          <p:cNvSpPr txBox="1"/>
          <p:nvPr/>
        </p:nvSpPr>
        <p:spPr>
          <a:xfrm>
            <a:off x="3609474" y="4583909"/>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cameraViewMatrix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201532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5" name="CasellaDiTesto 4">
            <a:extLst>
              <a:ext uri="{FF2B5EF4-FFF2-40B4-BE49-F238E27FC236}">
                <a16:creationId xmlns:a16="http://schemas.microsoft.com/office/drawing/2014/main" id="{E20CDF78-3BDE-B9AF-C177-E3B4C88408D5}"/>
              </a:ext>
            </a:extLst>
          </p:cNvPr>
          <p:cNvSpPr txBox="1"/>
          <p:nvPr/>
        </p:nvSpPr>
        <p:spPr>
          <a:xfrm>
            <a:off x="2541319" y="2406355"/>
            <a:ext cx="5820982" cy="1081411"/>
          </a:xfrm>
          <a:prstGeom prst="roundRect">
            <a:avLst>
              <a:gd name="adj" fmla="val 222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50000"/>
              </a:lnSpc>
            </a:pPr>
            <a:r>
              <a:rPr lang="it-IT" sz="1200" dirty="0" err="1">
                <a:solidFill>
                  <a:srgbClr val="DCDCAA"/>
                </a:solidFill>
                <a:latin typeface="SF Mono" panose="020B0009000002000000" pitchFamily="49" charset="0"/>
                <a:cs typeface="SF Mono" panose="020B0009000002000000" pitchFamily="49" charset="0"/>
              </a:rPr>
              <a:t>glLoadIdentity</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gluPerspective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B5CEA8"/>
                </a:solidFill>
                <a:latin typeface="SF Mono" panose="020B0009000002000000" pitchFamily="49" charset="0"/>
                <a:cs typeface="SF Mono" panose="020B0009000002000000" pitchFamily="49" charset="0"/>
              </a:rPr>
              <a:t>45.0f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1.0f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2.0f</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a:solidFill>
                  <a:srgbClr val="B5CEA8"/>
                </a:solidFill>
                <a:latin typeface="SF Mono" panose="020B0009000002000000" pitchFamily="49" charset="0"/>
                <a:cs typeface="SF Mono" panose="020B0009000002000000" pitchFamily="49" charset="0"/>
              </a:rPr>
              <a:t>8.0f</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a:lnSpc>
                <a:spcPct val="150000"/>
              </a:lnSpc>
            </a:pPr>
            <a:r>
              <a:rPr lang="it-IT" sz="1200" dirty="0" err="1">
                <a:solidFill>
                  <a:srgbClr val="DCDCAA"/>
                </a:solidFill>
                <a:latin typeface="SF Mono" panose="020B0009000002000000" pitchFamily="49" charset="0"/>
                <a:cs typeface="SF Mono" panose="020B0009000002000000" pitchFamily="49" charset="0"/>
              </a:rPr>
              <a:t>glGetFloatv</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GL_PROJECTION_MATRIX</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a:t>
            </a:r>
            <a:r>
              <a:rPr lang="it-IT" sz="1200" dirty="0" err="1">
                <a:solidFill>
                  <a:srgbClr val="DADADA"/>
                </a:solidFill>
                <a:latin typeface="SF Mono" panose="020B0009000002000000" pitchFamily="49" charset="0"/>
                <a:cs typeface="SF Mono" panose="020B0009000002000000" pitchFamily="49" charset="0"/>
              </a:rPr>
              <a:t>lightProjectionMatrix</a:t>
            </a:r>
            <a:r>
              <a:rPr lang="it-IT" sz="1200" dirty="0">
                <a:solidFill>
                  <a:srgbClr val="B4B4B4"/>
                </a:solidFill>
                <a:latin typeface="SF Mono" panose="020B0009000002000000" pitchFamily="49" charset="0"/>
                <a:cs typeface="SF Mono" panose="020B0009000002000000" pitchFamily="49" charset="0"/>
              </a:rPr>
              <a:t>);</a:t>
            </a:r>
          </a:p>
        </p:txBody>
      </p:sp>
      <p:sp>
        <p:nvSpPr>
          <p:cNvPr id="11" name="!!scenarioA-didascalia">
            <a:extLst>
              <a:ext uri="{FF2B5EF4-FFF2-40B4-BE49-F238E27FC236}">
                <a16:creationId xmlns:a16="http://schemas.microsoft.com/office/drawing/2014/main" id="{18D67D34-7602-A020-9CB5-3A501C9EE65E}"/>
              </a:ext>
            </a:extLst>
          </p:cNvPr>
          <p:cNvSpPr txBox="1"/>
          <p:nvPr/>
        </p:nvSpPr>
        <p:spPr>
          <a:xfrm>
            <a:off x="3609474" y="3609544"/>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lightProjectionMatrix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4677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D7D0DD51-C1AF-8D7D-030B-1B0848094B01}"/>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0AA587C-E073-5EA1-8832-0B72BB432DCD}"/>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E74F7E3-9A33-A4A2-2D0B-203DB9F7768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0231C0AC-1C8C-BF07-C32F-C7DB49A4FA9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B7AF454-BC75-C704-9E8F-D9036B176710}"/>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C627F23E-905A-79A7-4EFF-BAA397AF31D6}"/>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62E19F7-D455-54D3-F985-73B5802F8686}"/>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14116D94-465D-DEF0-3EF2-DF2A6F89BC27}"/>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5F26C8F-664B-745C-3E32-E318211D4A1A}"/>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0AE3C605-192F-A3A1-4A89-930F28FFC453}"/>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AFC4AD1D-B8A8-B297-1F52-1CD32879639C}"/>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5480BE75-BC7B-B1B0-6F30-D92FD9978CB3}"/>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B49AFCD-10CE-40DA-5250-ABB35F8D9B02}"/>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F2F5751B-637B-3514-452D-3AD11725A542}"/>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123CDA3D-E7D6-2D9C-FEF4-C0432843FCD1}"/>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B1349A0D-C5D8-FC43-EDF6-61EE6E9EF1C8}"/>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9" name="!!titolo1">
            <a:extLst>
              <a:ext uri="{FF2B5EF4-FFF2-40B4-BE49-F238E27FC236}">
                <a16:creationId xmlns:a16="http://schemas.microsoft.com/office/drawing/2014/main" id="{F44CFFE1-D2F6-CA6A-FC8D-0550A3F76C34}"/>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Implementazione in OpenGL</a:t>
            </a:r>
            <a:br>
              <a:rPr lang="it-IT" dirty="0">
                <a:solidFill>
                  <a:schemeClr val="bg2">
                    <a:lumMod val="10000"/>
                  </a:schemeClr>
                </a:solidFill>
              </a:rPr>
            </a:br>
            <a:r>
              <a:rPr lang="it-IT" sz="2000" b="0" dirty="0">
                <a:solidFill>
                  <a:schemeClr val="bg2">
                    <a:lumMod val="10000"/>
                  </a:schemeClr>
                </a:solidFill>
                <a:latin typeface="Outfit Medium" pitchFamily="2" charset="0"/>
              </a:rPr>
              <a:t>Inizializzazione per il depth test</a:t>
            </a:r>
          </a:p>
        </p:txBody>
      </p:sp>
      <p:sp>
        <p:nvSpPr>
          <p:cNvPr id="2" name="CasellaDiTesto 1">
            <a:extLst>
              <a:ext uri="{FF2B5EF4-FFF2-40B4-BE49-F238E27FC236}">
                <a16:creationId xmlns:a16="http://schemas.microsoft.com/office/drawing/2014/main" id="{0B9EFEAB-CB6A-1473-6194-9C89FC2A3D1D}"/>
              </a:ext>
            </a:extLst>
          </p:cNvPr>
          <p:cNvSpPr txBox="1"/>
          <p:nvPr/>
        </p:nvSpPr>
        <p:spPr>
          <a:xfrm>
            <a:off x="3503597" y="1624832"/>
            <a:ext cx="3896428" cy="392926"/>
          </a:xfrm>
          <a:prstGeom prst="roundRect">
            <a:avLst>
              <a:gd name="adj" fmla="val 30144"/>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a:solidFill>
                  <a:srgbClr val="4EC9B0"/>
                </a:solidFill>
                <a:latin typeface="SF Mono" panose="020B0009000002000000" pitchFamily="49" charset="0"/>
                <a:cs typeface="SF Mono" panose="020B0009000002000000" pitchFamily="49" charset="0"/>
              </a:rPr>
              <a:t>VECTOR3D</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CDCAA"/>
                </a:solidFill>
                <a:latin typeface="SF Mono" panose="020B0009000002000000" pitchFamily="49" charset="0"/>
                <a:cs typeface="SF Mono" panose="020B0009000002000000" pitchFamily="49" charset="0"/>
              </a:rPr>
              <a:t>lightPosition</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3.0f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B5CEA8"/>
                </a:solidFill>
                <a:latin typeface="SF Mono" panose="020B0009000002000000" pitchFamily="49" charset="0"/>
                <a:cs typeface="SF Mono" panose="020B0009000002000000" pitchFamily="49" charset="0"/>
              </a:rPr>
              <a:t>2.0f</a:t>
            </a:r>
            <a:r>
              <a:rPr lang="it-IT" sz="1100" dirty="0">
                <a:solidFill>
                  <a:srgbClr val="B4B4B4"/>
                </a:solidFill>
                <a:latin typeface="SF Mono" panose="020B0009000002000000" pitchFamily="49" charset="0"/>
                <a:cs typeface="SF Mono" panose="020B0009000002000000" pitchFamily="49" charset="0"/>
              </a:rPr>
              <a:t>);</a:t>
            </a:r>
          </a:p>
        </p:txBody>
      </p:sp>
      <p:sp>
        <p:nvSpPr>
          <p:cNvPr id="6" name="CasellaDiTesto 5">
            <a:extLst>
              <a:ext uri="{FF2B5EF4-FFF2-40B4-BE49-F238E27FC236}">
                <a16:creationId xmlns:a16="http://schemas.microsoft.com/office/drawing/2014/main" id="{42C80C6D-C134-004C-9C79-0BB57E99EF4F}"/>
              </a:ext>
            </a:extLst>
          </p:cNvPr>
          <p:cNvSpPr txBox="1"/>
          <p:nvPr/>
        </p:nvSpPr>
        <p:spPr>
          <a:xfrm>
            <a:off x="3141747" y="2303663"/>
            <a:ext cx="4620126" cy="2070551"/>
          </a:xfrm>
          <a:prstGeom prst="roundRect">
            <a:avLst>
              <a:gd name="adj" fmla="val 9992"/>
            </a:avLst>
          </a:prstGeom>
          <a:solidFill>
            <a:schemeClr val="tx1">
              <a:lumMod val="75000"/>
            </a:schemeClr>
          </a:solidFill>
          <a:ln w="38100">
            <a:solidFill>
              <a:schemeClr val="bg2">
                <a:lumMod val="10000"/>
              </a:schemeClr>
            </a:solidFill>
          </a:ln>
        </p:spPr>
        <p:txBody>
          <a:bodyPr wrap="square" lIns="72000" tIns="72000" rIns="72000" bIns="72000">
            <a:spAutoFit/>
          </a:bodyPr>
          <a:lstStyle/>
          <a:p>
            <a:pPr>
              <a:lnSpc>
                <a:spcPct val="120000"/>
              </a:lnSpc>
            </a:pPr>
            <a:r>
              <a:rPr lang="it-IT" sz="1100" dirty="0" err="1">
                <a:solidFill>
                  <a:srgbClr val="DCDCAA"/>
                </a:solidFill>
                <a:latin typeface="SF Mono" panose="020B0009000002000000" pitchFamily="49" charset="0"/>
                <a:cs typeface="SF Mono" panose="020B0009000002000000" pitchFamily="49" charset="0"/>
              </a:rPr>
              <a:t>glLoadIdentity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gluLookAt</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GetX</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GetY</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err="1">
                <a:solidFill>
                  <a:srgbClr val="9CDCFE"/>
                </a:solidFill>
                <a:latin typeface="SF Mono" panose="020B0009000002000000" pitchFamily="49" charset="0"/>
                <a:cs typeface="SF Mono" panose="020B0009000002000000" pitchFamily="49" charset="0"/>
              </a:rPr>
              <a:t>lightPosition</a:t>
            </a:r>
            <a:r>
              <a:rPr lang="it-IT" sz="1100" dirty="0" err="1">
                <a:solidFill>
                  <a:srgbClr val="B4B4B4"/>
                </a:solidFill>
                <a:latin typeface="SF Mono" panose="020B0009000002000000" pitchFamily="49" charset="0"/>
                <a:cs typeface="SF Mono" panose="020B0009000002000000" pitchFamily="49" charset="0"/>
              </a:rPr>
              <a:t>.</a:t>
            </a:r>
            <a:r>
              <a:rPr lang="it-IT" sz="1100" dirty="0" err="1">
                <a:solidFill>
                  <a:srgbClr val="DCDCAA"/>
                </a:solidFill>
                <a:latin typeface="SF Mono" panose="020B0009000002000000" pitchFamily="49" charset="0"/>
                <a:cs typeface="SF Mono" panose="020B0009000002000000" pitchFamily="49" charset="0"/>
              </a:rPr>
              <a:t>GetZ</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100" dirty="0">
                <a:solidFill>
                  <a:srgbClr val="B5CEA8"/>
                </a:solidFill>
                <a:latin typeface="SF Mono" panose="020B0009000002000000" pitchFamily="49" charset="0"/>
                <a:cs typeface="SF Mono" panose="020B0009000002000000" pitchFamily="49" charset="0"/>
              </a:rPr>
              <a:t>0.0f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1.0f</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a:solidFill>
                  <a:srgbClr val="B5CEA8"/>
                </a:solidFill>
                <a:latin typeface="SF Mono" panose="020B0009000002000000" pitchFamily="49" charset="0"/>
                <a:cs typeface="SF Mono" panose="020B0009000002000000" pitchFamily="49" charset="0"/>
              </a:rPr>
              <a:t>0.0f</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a:solidFill>
                  <a:srgbClr val="B4B4B4"/>
                </a:solidFill>
                <a:latin typeface="SF Mono" panose="020B0009000002000000" pitchFamily="49" charset="0"/>
                <a:cs typeface="SF Mono" panose="020B0009000002000000" pitchFamily="49" charset="0"/>
              </a:rPr>
              <a:t>);</a:t>
            </a:r>
            <a:endParaRPr lang="it-IT" sz="1100" dirty="0">
              <a:solidFill>
                <a:srgbClr val="DADADA"/>
              </a:solidFill>
              <a:latin typeface="SF Mono" panose="020B0009000002000000" pitchFamily="49" charset="0"/>
              <a:cs typeface="SF Mono" panose="020B0009000002000000" pitchFamily="49" charset="0"/>
            </a:endParaRPr>
          </a:p>
          <a:p>
            <a:pPr>
              <a:lnSpc>
                <a:spcPct val="120000"/>
              </a:lnSpc>
            </a:pPr>
            <a:r>
              <a:rPr lang="it-IT" sz="1100" dirty="0" err="1">
                <a:solidFill>
                  <a:srgbClr val="DCDCAA"/>
                </a:solidFill>
                <a:latin typeface="SF Mono" panose="020B0009000002000000" pitchFamily="49" charset="0"/>
                <a:cs typeface="SF Mono" panose="020B0009000002000000" pitchFamily="49" charset="0"/>
              </a:rPr>
              <a:t>glGetFloatv</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GL_MODELVIEW_MATRIX</a:t>
            </a:r>
            <a:r>
              <a:rPr lang="it-IT" sz="1100" dirty="0">
                <a:solidFill>
                  <a:srgbClr val="B4B4B4"/>
                </a:solidFill>
                <a:latin typeface="SF Mono" panose="020B0009000002000000" pitchFamily="49" charset="0"/>
                <a:cs typeface="SF Mono" panose="020B0009000002000000" pitchFamily="49" charset="0"/>
              </a:rPr>
              <a:t>,</a:t>
            </a:r>
            <a:r>
              <a:rPr lang="it-IT" sz="1100" dirty="0">
                <a:solidFill>
                  <a:srgbClr val="DADADA"/>
                </a:solidFill>
                <a:latin typeface="SF Mono" panose="020B0009000002000000" pitchFamily="49" charset="0"/>
                <a:cs typeface="SF Mono" panose="020B0009000002000000" pitchFamily="49" charset="0"/>
              </a:rPr>
              <a:t> </a:t>
            </a:r>
            <a:r>
              <a:rPr lang="it-IT" sz="1100" dirty="0" err="1">
                <a:solidFill>
                  <a:srgbClr val="DADADA"/>
                </a:solidFill>
                <a:latin typeface="SF Mono" panose="020B0009000002000000" pitchFamily="49" charset="0"/>
                <a:cs typeface="SF Mono" panose="020B0009000002000000" pitchFamily="49" charset="0"/>
              </a:rPr>
              <a:t>lightViewMatrix</a:t>
            </a:r>
            <a:r>
              <a:rPr lang="it-IT" sz="1100" dirty="0">
                <a:solidFill>
                  <a:srgbClr val="B4B4B4"/>
                </a:solidFill>
                <a:latin typeface="SF Mono" panose="020B0009000002000000" pitchFamily="49" charset="0"/>
                <a:cs typeface="SF Mono" panose="020B0009000002000000" pitchFamily="49" charset="0"/>
              </a:rPr>
              <a:t>);</a:t>
            </a:r>
          </a:p>
        </p:txBody>
      </p:sp>
      <p:sp>
        <p:nvSpPr>
          <p:cNvPr id="10" name="!!scenarioA-didascalia">
            <a:extLst>
              <a:ext uri="{FF2B5EF4-FFF2-40B4-BE49-F238E27FC236}">
                <a16:creationId xmlns:a16="http://schemas.microsoft.com/office/drawing/2014/main" id="{239DB0D9-B153-3657-3334-478754ED5E9C}"/>
              </a:ext>
            </a:extLst>
          </p:cNvPr>
          <p:cNvSpPr txBox="1"/>
          <p:nvPr/>
        </p:nvSpPr>
        <p:spPr>
          <a:xfrm>
            <a:off x="3574884" y="4424088"/>
            <a:ext cx="3684672"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Aggiornamento di </a:t>
            </a:r>
            <a:r>
              <a:rPr lang="it-IT" sz="1200" i="1" dirty="0" err="1">
                <a:latin typeface="SF Mono" panose="020B0009000002000000" pitchFamily="49" charset="0"/>
                <a:cs typeface="SF Mono" panose="020B0009000002000000" pitchFamily="49" charset="0"/>
              </a:rPr>
              <a:t>lightViewMatrix</a:t>
            </a:r>
            <a:endParaRPr lang="it-IT" sz="1200" i="1" dirty="0">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843793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FirstStep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cxnSp>
        <p:nvCxnSpPr>
          <p:cNvPr id="10" name="!!first-step-connettore1">
            <a:extLst>
              <a:ext uri="{FF2B5EF4-FFF2-40B4-BE49-F238E27FC236}">
                <a16:creationId xmlns:a16="http://schemas.microsoft.com/office/drawing/2014/main" id="{F2666A47-5FC3-3AFC-FD55-7E29962B1198}"/>
              </a:ext>
            </a:extLst>
          </p:cNvPr>
          <p:cNvCxnSpPr>
            <a:cxnSpLocks/>
            <a:stCxn id="6" idx="3"/>
            <a:endCxn id="7" idx="0"/>
          </p:cNvCxnSpPr>
          <p:nvPr/>
        </p:nvCxnSpPr>
        <p:spPr>
          <a:xfrm>
            <a:off x="6143486" y="2196217"/>
            <a:ext cx="1460990" cy="564772"/>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first-step-connettore2">
            <a:extLst>
              <a:ext uri="{FF2B5EF4-FFF2-40B4-BE49-F238E27FC236}">
                <a16:creationId xmlns:a16="http://schemas.microsoft.com/office/drawing/2014/main" id="{DF1B8111-B781-9EE0-B2C7-71C6EE8A672B}"/>
              </a:ext>
            </a:extLst>
          </p:cNvPr>
          <p:cNvCxnSpPr>
            <a:cxnSpLocks/>
            <a:stCxn id="7" idx="2"/>
            <a:endCxn id="9" idx="0"/>
          </p:cNvCxnSpPr>
          <p:nvPr/>
        </p:nvCxnSpPr>
        <p:spPr>
          <a:xfrm rot="5400000">
            <a:off x="6682022" y="3089477"/>
            <a:ext cx="454021" cy="1390888"/>
          </a:xfrm>
          <a:prstGeom prst="bentConnector3">
            <a:avLst>
              <a:gd name="adj1" fmla="val 50000"/>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first-step-codice1">
            <a:extLst>
              <a:ext uri="{FF2B5EF4-FFF2-40B4-BE49-F238E27FC236}">
                <a16:creationId xmlns:a16="http://schemas.microsoft.com/office/drawing/2014/main" id="{DC9448DC-F4A7-D86A-CB34-A4467A95D7C4}"/>
              </a:ext>
            </a:extLst>
          </p:cNvPr>
          <p:cNvSpPr txBox="1"/>
          <p:nvPr/>
        </p:nvSpPr>
        <p:spPr>
          <a:xfrm>
            <a:off x="1898092" y="1296894"/>
            <a:ext cx="4245394" cy="1798645"/>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b" anchorCtr="0">
            <a:spAutoFit/>
          </a:bodyPr>
          <a:lstStyle/>
          <a:p>
            <a:r>
              <a:rPr lang="it-IT" sz="1000" dirty="0" err="1">
                <a:solidFill>
                  <a:srgbClr val="DCDCAA"/>
                </a:solidFill>
                <a:latin typeface="SF Mono" panose="020B0009000002000000" pitchFamily="49" charset="0"/>
                <a:cs typeface="SF Mono" panose="020B0009000002000000" pitchFamily="49" charset="0"/>
              </a:rPr>
              <a:t>glClear</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GL_COLOR_BUFFER_BIT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GL_DEPTH_BUFFER_BIT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ADADA"/>
                </a:solidFill>
                <a:latin typeface="SF Mono" panose="020B0009000002000000" pitchFamily="49" charset="0"/>
                <a:cs typeface="SF Mono" panose="020B0009000002000000" pitchFamily="49" charset="0"/>
              </a:rPr>
              <a:t>eyePosition</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EYE_LIGHT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GL_PROJECTION</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lightProjectionMatrix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glMatrixMode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GL_MODELVIEW</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glLoadMatrixf</a:t>
            </a:r>
            <a:r>
              <a:rPr lang="it-IT" sz="1000" dirty="0">
                <a:solidFill>
                  <a:srgbClr val="B4B4B4"/>
                </a:solidFill>
                <a:latin typeface="SF Mono" panose="020B0009000002000000" pitchFamily="49" charset="0"/>
                <a:cs typeface="SF Mono" panose="020B0009000002000000" pitchFamily="49" charset="0"/>
              </a:rPr>
              <a:t>(</a:t>
            </a:r>
            <a:r>
              <a:rPr lang="it-IT" sz="1000" dirty="0" err="1">
                <a:solidFill>
                  <a:srgbClr val="DADADA"/>
                </a:solidFill>
                <a:latin typeface="SF Mono" panose="020B0009000002000000" pitchFamily="49" charset="0"/>
                <a:cs typeface="SF Mono" panose="020B0009000002000000" pitchFamily="49" charset="0"/>
              </a:rPr>
              <a:t>lightViewMatrix</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spcBef>
                <a:spcPts val="600"/>
              </a:spcBef>
            </a:pPr>
            <a:r>
              <a:rPr lang="it-IT" sz="1000" dirty="0" err="1">
                <a:solidFill>
                  <a:srgbClr val="DCDCAA"/>
                </a:solidFill>
                <a:latin typeface="SF Mono" panose="020B0009000002000000" pitchFamily="49" charset="0"/>
                <a:cs typeface="SF Mono" panose="020B0009000002000000" pitchFamily="49" charset="0"/>
              </a:rPr>
              <a:t>glViewport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12" name="!!first-step-didascalia1">
            <a:extLst>
              <a:ext uri="{FF2B5EF4-FFF2-40B4-BE49-F238E27FC236}">
                <a16:creationId xmlns:a16="http://schemas.microsoft.com/office/drawing/2014/main" id="{6444EEBF-A55F-D3A5-DFE2-9185BC99BD13}"/>
              </a:ext>
            </a:extLst>
          </p:cNvPr>
          <p:cNvSpPr txBox="1"/>
          <p:nvPr/>
        </p:nvSpPr>
        <p:spPr>
          <a:xfrm>
            <a:off x="2285820" y="3167260"/>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100" i="1" dirty="0" err="1">
                <a:latin typeface="SF Mono" panose="020B0009000002000000" pitchFamily="49" charset="0"/>
                <a:ea typeface="SF Pro Display Light" pitchFamily="2" charset="0"/>
                <a:cs typeface="SF Mono" panose="020B0009000002000000" pitchFamily="49" charset="0"/>
              </a:rPr>
              <a:t>UpdateEyePosition</a:t>
            </a:r>
            <a:r>
              <a:rPr lang="it-IT" sz="1100" i="1" dirty="0">
                <a:latin typeface="SF Mono" panose="020B0009000002000000" pitchFamily="49" charset="0"/>
                <a:ea typeface="SF Pro Display Light" pitchFamily="2" charset="0"/>
                <a:cs typeface="SF Mono" panose="020B0009000002000000" pitchFamily="49" charset="0"/>
              </a:rPr>
              <a:t>()</a:t>
            </a:r>
            <a:endParaRPr lang="it-IT" sz="1200" i="1" dirty="0">
              <a:latin typeface="SF Mono" panose="020B0009000002000000" pitchFamily="49" charset="0"/>
              <a:ea typeface="SF Pro Display Light" pitchFamily="2" charset="0"/>
              <a:cs typeface="SF Mono" panose="020B0009000002000000" pitchFamily="49" charset="0"/>
            </a:endParaRPr>
          </a:p>
        </p:txBody>
      </p:sp>
      <p:sp>
        <p:nvSpPr>
          <p:cNvPr id="7" name="!!first-step-codice2">
            <a:extLst>
              <a:ext uri="{FF2B5EF4-FFF2-40B4-BE49-F238E27FC236}">
                <a16:creationId xmlns:a16="http://schemas.microsoft.com/office/drawing/2014/main" id="{0511B21A-1CE4-8ABB-C740-463D66583C61}"/>
              </a:ext>
            </a:extLst>
          </p:cNvPr>
          <p:cNvSpPr txBox="1"/>
          <p:nvPr/>
        </p:nvSpPr>
        <p:spPr>
          <a:xfrm>
            <a:off x="6421578" y="2760989"/>
            <a:ext cx="2365795"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glCullFace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GL_FRONT</a:t>
            </a:r>
            <a:r>
              <a:rPr lang="it-IT" sz="1000" dirty="0">
                <a:solidFill>
                  <a:srgbClr val="B4B4B4"/>
                </a:solidFill>
                <a:latin typeface="SF Mono" panose="020B0009000002000000" pitchFamily="49" charset="0"/>
                <a:cs typeface="SF Mono" panose="020B0009000002000000" pitchFamily="49" charset="0"/>
              </a:rPr>
              <a:t>);</a:t>
            </a:r>
          </a:p>
          <a:p>
            <a:pPr>
              <a:lnSpc>
                <a:spcPct val="120000"/>
              </a:lnSpc>
            </a:pPr>
            <a:r>
              <a:rPr lang="it-IT" sz="1000" dirty="0" err="1">
                <a:solidFill>
                  <a:srgbClr val="DCDCAA"/>
                </a:solidFill>
                <a:latin typeface="SF Mono" panose="020B0009000002000000" pitchFamily="49" charset="0"/>
                <a:cs typeface="SF Mono" panose="020B0009000002000000" pitchFamily="49" charset="0"/>
              </a:rPr>
              <a:t>glShadeModel</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GL_FLAT</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err="1">
                <a:solidFill>
                  <a:srgbClr val="DCDCAA"/>
                </a:solidFill>
                <a:latin typeface="SF Mono" panose="020B0009000002000000" pitchFamily="49" charset="0"/>
                <a:cs typeface="SF Mono" panose="020B0009000002000000" pitchFamily="49" charset="0"/>
              </a:rPr>
              <a:t>DrawScene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angle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scene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
        <p:nvSpPr>
          <p:cNvPr id="9" name="!!first-step-codice3">
            <a:extLst>
              <a:ext uri="{FF2B5EF4-FFF2-40B4-BE49-F238E27FC236}">
                <a16:creationId xmlns:a16="http://schemas.microsoft.com/office/drawing/2014/main" id="{74865C0C-3FDF-195A-F781-5376D00630CB}"/>
              </a:ext>
            </a:extLst>
          </p:cNvPr>
          <p:cNvSpPr txBox="1"/>
          <p:nvPr/>
        </p:nvSpPr>
        <p:spPr>
          <a:xfrm>
            <a:off x="3639803" y="4011932"/>
            <a:ext cx="5147570" cy="796922"/>
          </a:xfrm>
          <a:prstGeom prst="roundRect">
            <a:avLst>
              <a:gd name="adj" fmla="val 24753"/>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20000"/>
              </a:lnSpc>
            </a:pPr>
            <a:r>
              <a:rPr lang="it-IT" sz="1000" dirty="0">
                <a:solidFill>
                  <a:srgbClr val="DCDCAA"/>
                </a:solidFill>
                <a:latin typeface="SF Mono" panose="020B0009000002000000" pitchFamily="49" charset="0"/>
                <a:cs typeface="SF Mono" panose="020B0009000002000000" pitchFamily="49" charset="0"/>
              </a:rPr>
              <a:t>glCopyTexImage2D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GL_DEPTH_COMPONENT</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shadowMapSize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a:solidFill>
                  <a:srgbClr val="B5CEA8"/>
                </a:solidFill>
                <a:latin typeface="SF Mono" panose="020B0009000002000000" pitchFamily="49" charset="0"/>
                <a:cs typeface="SF Mono" panose="020B0009000002000000" pitchFamily="49" charset="0"/>
              </a:rPr>
              <a:t>0</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0704806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p:tgtEl>
                                          <p:spTgt spid="10"/>
                                        </p:tgtEl>
                                        <p:attrNameLst>
                                          <p:attrName>ppt_x</p:attrName>
                                        </p:attrNameLst>
                                      </p:cBhvr>
                                      <p:tavLst>
                                        <p:tav tm="0">
                                          <p:val>
                                            <p:strVal val="#ppt_x-#ppt_w*1.125000"/>
                                          </p:val>
                                        </p:tav>
                                        <p:tav tm="100000">
                                          <p:val>
                                            <p:strVal val="#ppt_x"/>
                                          </p:val>
                                        </p:tav>
                                      </p:tavLst>
                                    </p:anim>
                                    <p:animEffect transition="in" filter="wipe(right)">
                                      <p:cBhvr>
                                        <p:cTn id="21" dur="500"/>
                                        <p:tgtEl>
                                          <p:spTgt spid="10"/>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500"/>
                                        <p:tgtEl>
                                          <p:spTgt spid="11"/>
                                        </p:tgtEl>
                                        <p:attrNameLst>
                                          <p:attrName>ppt_y</p:attrName>
                                        </p:attrNameLst>
                                      </p:cBhvr>
                                      <p:tavLst>
                                        <p:tav tm="0">
                                          <p:val>
                                            <p:strVal val="#ppt_y-#ppt_h*1.125000"/>
                                          </p:val>
                                        </p:tav>
                                        <p:tav tm="100000">
                                          <p:val>
                                            <p:strVal val="#ppt_y"/>
                                          </p:val>
                                        </p:tav>
                                      </p:tavLst>
                                    </p:anim>
                                    <p:animEffect transition="in" filter="wipe(down)">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12" grpId="0"/>
      <p:bldP spid="7"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FirstStep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13" name="!!first-step-scena1">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3"/>
          <a:srcRect l="4261" r="4261"/>
          <a:stretch/>
        </p:blipFill>
        <p:spPr>
          <a:xfrm>
            <a:off x="1963319" y="1739348"/>
            <a:ext cx="2232698" cy="2520000"/>
          </a:xfrm>
          <a:prstGeom prst="roundRect">
            <a:avLst>
              <a:gd name="adj" fmla="val 9558"/>
            </a:avLst>
          </a:prstGeom>
          <a:ln w="38100">
            <a:noFill/>
          </a:ln>
        </p:spPr>
      </p:pic>
      <p:pic>
        <p:nvPicPr>
          <p:cNvPr id="10" name="!!first-step-scena2">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9" name="!!first-step-scena3">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5"/>
          <a:srcRect l="4261" r="4261"/>
          <a:stretch/>
        </p:blipFill>
        <p:spPr>
          <a:xfrm>
            <a:off x="6507039" y="1739348"/>
            <a:ext cx="2232698" cy="2520000"/>
          </a:xfrm>
          <a:prstGeom prst="roundRect">
            <a:avLst>
              <a:gd name="adj" fmla="val 9558"/>
            </a:avLst>
          </a:prstGeom>
          <a:ln w="38100">
            <a:noFill/>
          </a:ln>
        </p:spPr>
      </p:pic>
      <p:sp>
        <p:nvSpPr>
          <p:cNvPr id="15" name="!!first-step-didascalia1">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first-step-didascalia2">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first-step-didascalia3">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1339235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Codice</a:t>
            </a:r>
            <a:endParaRPr lang="it-IT" sz="2000" b="0" dirty="0">
              <a:solidFill>
                <a:schemeClr val="bg2">
                  <a:lumMod val="10000"/>
                </a:schemeClr>
              </a:solidFill>
              <a:latin typeface="Outfit Medium" pitchFamily="2" charset="0"/>
            </a:endParaRPr>
          </a:p>
        </p:txBody>
      </p:sp>
      <p:sp>
        <p:nvSpPr>
          <p:cNvPr id="4" name="!!second-step-codice1">
            <a:extLst>
              <a:ext uri="{FF2B5EF4-FFF2-40B4-BE49-F238E27FC236}">
                <a16:creationId xmlns:a16="http://schemas.microsoft.com/office/drawing/2014/main" id="{4CBF98F0-131E-639D-7D69-D534B1083560}"/>
              </a:ext>
            </a:extLst>
          </p:cNvPr>
          <p:cNvSpPr txBox="1"/>
          <p:nvPr/>
        </p:nvSpPr>
        <p:spPr>
          <a:xfrm>
            <a:off x="2521819" y="2062738"/>
            <a:ext cx="5859984" cy="2173126"/>
          </a:xfrm>
          <a:prstGeom prst="roundRect">
            <a:avLst>
              <a:gd name="adj" fmla="val 1037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glClear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GL_DEPTH_BUFFER_BIT</a:t>
            </a:r>
            <a:r>
              <a:rPr lang="it-IT" sz="1200" b="0" dirty="0">
                <a:solidFill>
                  <a:srgbClr val="B4B4B4"/>
                </a:solidFill>
                <a:effectLst/>
                <a:latin typeface="SF Mono" panose="020B0009000002000000" pitchFamily="49" charset="0"/>
                <a:cs typeface="SF Mono" panose="020B0009000002000000" pitchFamily="49" charset="0"/>
              </a:rPr>
              <a:t>);</a:t>
            </a: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UpdateEyePosition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EYE_CAMERA</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CDCAA"/>
              </a:solidFill>
              <a:effectLst/>
              <a:latin typeface="SF Mono" panose="020B0009000002000000" pitchFamily="49" charset="0"/>
              <a:cs typeface="SF Mono" panose="020B0009000002000000" pitchFamily="49" charset="0"/>
            </a:endParaRPr>
          </a:p>
          <a:p>
            <a:pPr>
              <a:lnSpc>
                <a:spcPct val="120000"/>
              </a:lnSpc>
              <a:spcBef>
                <a:spcPts val="600"/>
              </a:spcBef>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GL_POSITION</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DCDCAA"/>
                </a:solidFill>
                <a:effectLst/>
                <a:latin typeface="SF Mono" panose="020B0009000002000000" pitchFamily="49" charset="0"/>
                <a:cs typeface="SF Mono" panose="020B0009000002000000" pitchFamily="49" charset="0"/>
              </a:rPr>
              <a:t>VECTOR4D</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err="1">
                <a:solidFill>
                  <a:srgbClr val="DADADA"/>
                </a:solidFill>
                <a:effectLst/>
                <a:latin typeface="SF Mono" panose="020B0009000002000000" pitchFamily="49" charset="0"/>
                <a:cs typeface="SF Mono" panose="020B0009000002000000" pitchFamily="49" charset="0"/>
              </a:rPr>
              <a:t>lightPosition</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GL_AMBIENT</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GL_DIFFUSE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GRAY_20</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glLightfv</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GL_SPECULAR</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BLACK</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GL_LIGHT1</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GL_LIGHTING</a:t>
            </a:r>
            <a:r>
              <a:rPr lang="it-IT" sz="1200" b="0" dirty="0">
                <a:solidFill>
                  <a:srgbClr val="B4B4B4"/>
                </a:solidFill>
                <a:effectLst/>
                <a:latin typeface="SF Mono" panose="020B0009000002000000" pitchFamily="49" charset="0"/>
                <a:cs typeface="SF Mono" panose="020B0009000002000000" pitchFamily="49" charset="0"/>
              </a:rPr>
              <a:t>);</a:t>
            </a:r>
          </a:p>
        </p:txBody>
      </p:sp>
      <p:sp>
        <p:nvSpPr>
          <p:cNvPr id="2" name="!!second-step-didascalia1">
            <a:extLst>
              <a:ext uri="{FF2B5EF4-FFF2-40B4-BE49-F238E27FC236}">
                <a16:creationId xmlns:a16="http://schemas.microsoft.com/office/drawing/2014/main" id="{900BCC67-0DBB-A631-FD38-765834115815}"/>
              </a:ext>
            </a:extLst>
          </p:cNvPr>
          <p:cNvSpPr txBox="1"/>
          <p:nvPr/>
        </p:nvSpPr>
        <p:spPr>
          <a:xfrm>
            <a:off x="3716842" y="4300401"/>
            <a:ext cx="3469938"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Codice della funzione </a:t>
            </a:r>
            <a:r>
              <a:rPr lang="it-IT" sz="1100" i="1" dirty="0" err="1">
                <a:latin typeface="SF Mono" panose="020B0009000002000000" pitchFamily="49" charset="0"/>
                <a:ea typeface="SF Pro Display Light" pitchFamily="2" charset="0"/>
                <a:cs typeface="SF Mono" panose="020B0009000002000000" pitchFamily="49" charset="0"/>
              </a:rPr>
              <a:t>SecondStep</a:t>
            </a:r>
            <a:r>
              <a:rPr lang="it-IT" sz="1100" i="1" dirty="0">
                <a:latin typeface="SF Mono" panose="020B0009000002000000" pitchFamily="49" charset="0"/>
                <a:ea typeface="SF Pro Display Light" pitchFamily="2" charset="0"/>
                <a:cs typeface="SF Mono" panose="020B0009000002000000" pitchFamily="49" charset="0"/>
              </a:rPr>
              <a:t>()</a:t>
            </a:r>
            <a:endParaRPr lang="it-IT" sz="1200" i="1" dirty="0">
              <a:latin typeface="SF Mono" panose="020B0009000002000000" pitchFamily="49" charset="0"/>
              <a:ea typeface="SF Pro Display Light" pitchFamily="2" charset="0"/>
              <a:cs typeface="SF Mono" panose="020B0009000002000000" pitchFamily="49" charset="0"/>
            </a:endParaRPr>
          </a:p>
        </p:txBody>
      </p:sp>
    </p:spTree>
    <p:extLst>
      <p:ext uri="{BB962C8B-B14F-4D97-AF65-F5344CB8AC3E}">
        <p14:creationId xmlns:p14="http://schemas.microsoft.com/office/powerpoint/2010/main" val="12306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94B5EEA5-F7FA-988C-6AED-43935AE257BC}"/>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AC30819-FB64-2DF6-2D08-E4EF5CB6BCD4}"/>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1D49B7-A7DF-D109-6BD4-0E2130BDB2FA}"/>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F9A46D0A-E7CE-11C8-43CB-5340EAB7EE6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3644903-F8B3-EBB9-3F64-789C99DA6EA3}"/>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159D03B-97E5-1BB3-8093-1FF137D3BD77}"/>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9F33F99-BF2D-0908-0A72-591C5BE81D0F}"/>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70A6BE75-2D07-8799-875F-AA104EAC620E}"/>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B58A64-5D99-B586-3F8C-00CF561A2ED9}"/>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3DA9CA49-1913-5E29-C742-250811EECED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1DAFDD15-62B1-61CE-7845-E1AE743CBB68}"/>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C8EC60BB-FFE1-4E8D-66B7-94E57BF5F06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9756052-01AE-00FF-E01B-97B9E70FF3B0}"/>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D8D3764F-7A23-1759-82E4-DFE129274906}"/>
              </a:ext>
            </a:extLst>
          </p:cNvPr>
          <p:cNvSpPr>
            <a:spLocks noGrp="1"/>
          </p:cNvSpPr>
          <p:nvPr>
            <p:ph type="title"/>
          </p:nvPr>
        </p:nvSpPr>
        <p:spPr>
          <a:xfrm>
            <a:off x="723374" y="126000"/>
            <a:ext cx="8063999" cy="1031021"/>
          </a:xfrm>
        </p:spPr>
        <p:txBody>
          <a:bodyPr anchor="t" anchorCtr="0">
            <a:spAutoFit/>
          </a:bodyPr>
          <a:lstStyle/>
          <a:p>
            <a:pPr algn="r"/>
            <a:r>
              <a:rPr lang="it-IT" dirty="0">
                <a:solidFill>
                  <a:schemeClr val="bg2">
                    <a:lumMod val="10000"/>
                  </a:schemeClr>
                </a:solidFill>
              </a:rPr>
              <a:t>Generazione della shadow map</a:t>
            </a:r>
            <a:br>
              <a:rPr lang="it-IT" dirty="0">
                <a:solidFill>
                  <a:schemeClr val="bg2">
                    <a:lumMod val="10000"/>
                  </a:schemeClr>
                </a:solidFill>
              </a:rPr>
            </a:br>
            <a:r>
              <a:rPr kumimoji="0" lang="it-IT" sz="1600" b="1" i="0" u="none" strike="noStrike" kern="0" cap="none" spc="0" normalizeH="0" baseline="0" noProof="0" dirty="0" err="1">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SecondStep</a:t>
            </a:r>
            <a:r>
              <a:rPr kumimoji="0" lang="it-IT" sz="1600" b="1" i="0" u="none" strike="noStrike" kern="0" cap="none" spc="0" normalizeH="0" baseline="0" noProof="0" dirty="0">
                <a:ln>
                  <a:noFill/>
                </a:ln>
                <a:solidFill>
                  <a:srgbClr val="AFC7FF">
                    <a:lumMod val="10000"/>
                  </a:srgbClr>
                </a:solidFill>
                <a:effectLst/>
                <a:uLnTx/>
                <a:uFillTx/>
                <a:latin typeface="SF Mono" panose="020B0009000002000000" pitchFamily="49" charset="0"/>
                <a:cs typeface="SF Mono" panose="020B0009000002000000" pitchFamily="49" charset="0"/>
                <a:sym typeface="Outfit"/>
              </a:rPr>
              <a:t>()</a:t>
            </a:r>
            <a:r>
              <a:rPr kumimoji="0" lang="it-IT" sz="2000" b="0" i="0" u="none" strike="noStrike" kern="0" cap="none" spc="0" normalizeH="0" baseline="0" noProof="0" dirty="0">
                <a:ln>
                  <a:noFill/>
                </a:ln>
                <a:solidFill>
                  <a:srgbClr val="AFC7FF">
                    <a:lumMod val="10000"/>
                  </a:srgbClr>
                </a:solidFill>
                <a:effectLst/>
                <a:uLnTx/>
                <a:uFillTx/>
                <a:latin typeface="Outfit Medium" pitchFamily="2" charset="0"/>
                <a:sym typeface="Outfit"/>
              </a:rPr>
              <a:t> - Risultati</a:t>
            </a:r>
            <a:endParaRPr lang="it-IT" sz="2000" b="0" dirty="0">
              <a:solidFill>
                <a:schemeClr val="bg2">
                  <a:lumMod val="10000"/>
                </a:schemeClr>
              </a:solidFill>
              <a:latin typeface="Outfit Medium" pitchFamily="2" charset="0"/>
            </a:endParaRPr>
          </a:p>
        </p:txBody>
      </p:sp>
      <p:pic>
        <p:nvPicPr>
          <p:cNvPr id="13" name="!!second-step-scena1">
            <a:extLst>
              <a:ext uri="{FF2B5EF4-FFF2-40B4-BE49-F238E27FC236}">
                <a16:creationId xmlns:a16="http://schemas.microsoft.com/office/drawing/2014/main" id="{8813E8B4-9B3A-FB39-8CD4-F854A2750F56}"/>
              </a:ext>
            </a:extLst>
          </p:cNvPr>
          <p:cNvPicPr preferRelativeResize="0">
            <a:picLocks noChangeAspect="1"/>
          </p:cNvPicPr>
          <p:nvPr/>
        </p:nvPicPr>
        <p:blipFill>
          <a:blip r:embed="rId3"/>
          <a:srcRect l="4261" r="4261"/>
          <a:stretch/>
        </p:blipFill>
        <p:spPr>
          <a:xfrm>
            <a:off x="1963319" y="1739348"/>
            <a:ext cx="2232698" cy="2520000"/>
          </a:xfrm>
          <a:prstGeom prst="roundRect">
            <a:avLst>
              <a:gd name="adj" fmla="val 9558"/>
            </a:avLst>
          </a:prstGeom>
          <a:ln w="38100">
            <a:noFill/>
          </a:ln>
        </p:spPr>
      </p:pic>
      <p:pic>
        <p:nvPicPr>
          <p:cNvPr id="10" name="!!second-step-scena2">
            <a:extLst>
              <a:ext uri="{FF2B5EF4-FFF2-40B4-BE49-F238E27FC236}">
                <a16:creationId xmlns:a16="http://schemas.microsoft.com/office/drawing/2014/main" id="{9A5CB458-6422-C9A5-57EE-E2AA216E6EF1}"/>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9" name="!!second-step-scena3">
            <a:extLst>
              <a:ext uri="{FF2B5EF4-FFF2-40B4-BE49-F238E27FC236}">
                <a16:creationId xmlns:a16="http://schemas.microsoft.com/office/drawing/2014/main" id="{8EBE18EB-C31E-84C8-FCF1-C2345857E485}"/>
              </a:ext>
            </a:extLst>
          </p:cNvPr>
          <p:cNvPicPr preferRelativeResize="0">
            <a:picLocks noChangeAspect="1"/>
          </p:cNvPicPr>
          <p:nvPr/>
        </p:nvPicPr>
        <p:blipFill>
          <a:blip r:embed="rId5"/>
          <a:srcRect l="4261" r="4261"/>
          <a:stretch/>
        </p:blipFill>
        <p:spPr>
          <a:xfrm>
            <a:off x="6507039" y="1739348"/>
            <a:ext cx="2232698" cy="2520000"/>
          </a:xfrm>
          <a:prstGeom prst="roundRect">
            <a:avLst>
              <a:gd name="adj" fmla="val 9558"/>
            </a:avLst>
          </a:prstGeom>
          <a:ln w="38100">
            <a:noFill/>
          </a:ln>
        </p:spPr>
      </p:pic>
      <p:sp>
        <p:nvSpPr>
          <p:cNvPr id="15" name="!!second-step-didascalia1">
            <a:extLst>
              <a:ext uri="{FF2B5EF4-FFF2-40B4-BE49-F238E27FC236}">
                <a16:creationId xmlns:a16="http://schemas.microsoft.com/office/drawing/2014/main" id="{C13D9497-02D5-7FAF-DA8F-041D9672BACD}"/>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6" name="!!second-step-didascalia2">
            <a:extLst>
              <a:ext uri="{FF2B5EF4-FFF2-40B4-BE49-F238E27FC236}">
                <a16:creationId xmlns:a16="http://schemas.microsoft.com/office/drawing/2014/main" id="{3CDD70F2-86D1-2FA2-B28E-25F119ECB6ED}"/>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7" name="!!second-step-didascalia3">
            <a:extLst>
              <a:ext uri="{FF2B5EF4-FFF2-40B4-BE49-F238E27FC236}">
                <a16:creationId xmlns:a16="http://schemas.microsoft.com/office/drawing/2014/main" id="{A4EF5436-C651-BE3D-24AA-0BCA2BD5569C}"/>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382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32B7AA33-CA18-E268-0C07-314E483FFC7E}"/>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30FC890C-6FD3-327A-86FD-0CEBBBD68838}"/>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685E8607-5517-281F-8A64-B52BA1413252}"/>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5B1087DD-046A-BB83-E8BE-A79F4FC9D291}"/>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2D1D721-18E1-6BED-E4C8-E91698A2B395}"/>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A169412-0168-0B17-8F82-FAF99CE19FD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465CE12-CC88-C3CD-D15A-500E2762541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AE96CDBC-68CA-6169-9E18-6D15F2C37410}"/>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0FC8923D-D252-61E8-76D5-115B58F6517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C9FE3413-E6D7-E1A1-0298-08B12770FC3B}"/>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DFE7E98E-2A39-951B-CE13-542BAC57E813}"/>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6209199A-31E4-9533-3DD6-5AE0527DC977}"/>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4FCFB525-BD75-EE48-FC54-7E8B6551824A}"/>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4">
            <a:extLst>
              <a:ext uri="{FF2B5EF4-FFF2-40B4-BE49-F238E27FC236}">
                <a16:creationId xmlns:a16="http://schemas.microsoft.com/office/drawing/2014/main" id="{BC06FAA8-F1A6-8197-623D-26B714649B32}"/>
              </a:ext>
            </a:extLst>
          </p:cNvPr>
          <p:cNvGrpSpPr/>
          <p:nvPr/>
        </p:nvGrpSpPr>
        <p:grpSpPr>
          <a:xfrm>
            <a:off x="-1800000" y="0"/>
            <a:ext cx="1460562" cy="5143500"/>
            <a:chOff x="-180001" y="0"/>
            <a:chExt cx="1460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7382A962-C97D-C51F-2823-BE4E7CEF0DDB}"/>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9C380C33-401B-CC97-E56B-FFF0D579AFC0}"/>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3F3DCDDA-80A3-5F82-F6B2-3FF6DBE99DE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Proiezione della shadow map</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4" name="!!note5">
            <a:extLst>
              <a:ext uri="{FF2B5EF4-FFF2-40B4-BE49-F238E27FC236}">
                <a16:creationId xmlns:a16="http://schemas.microsoft.com/office/drawing/2014/main" id="{A3919FC2-768E-1D63-BC00-C5F201C6C025}"/>
              </a:ext>
            </a:extLst>
          </p:cNvPr>
          <p:cNvSpPr txBox="1"/>
          <p:nvPr/>
        </p:nvSpPr>
        <p:spPr>
          <a:xfrm>
            <a:off x="3585680" y="1787703"/>
            <a:ext cx="4109663" cy="1169551"/>
          </a:xfrm>
          <a:prstGeom prst="rect">
            <a:avLst/>
          </a:prstGeom>
          <a:noFill/>
        </p:spPr>
        <p:txBody>
          <a:bodyPr wrap="square" rtlCol="0">
            <a:spAutoFit/>
          </a:bodyPr>
          <a:lstStyle/>
          <a:p>
            <a:pPr marL="285750" indent="-285750">
              <a:buFont typeface="Arial" panose="020B0604020202020204" pitchFamily="34" charset="0"/>
              <a:buChar char="•"/>
            </a:pPr>
            <a:r>
              <a:rPr lang="it-IT" dirty="0"/>
              <a:t>spazi e matrici utilizzate</a:t>
            </a:r>
          </a:p>
          <a:p>
            <a:pPr marL="285750" indent="-285750">
              <a:buFont typeface="Arial" panose="020B0604020202020204" pitchFamily="34" charset="0"/>
              <a:buChar char="•"/>
            </a:pPr>
            <a:r>
              <a:rPr lang="it-IT" dirty="0"/>
              <a:t>la trasformazione lineare</a:t>
            </a:r>
          </a:p>
          <a:p>
            <a:pPr marL="285750" indent="-285750">
              <a:buFont typeface="Arial" panose="020B0604020202020204" pitchFamily="34" charset="0"/>
              <a:buChar char="•"/>
            </a:pPr>
            <a:r>
              <a:rPr lang="it-IT" dirty="0"/>
              <a:t>lavoro di post-produzione - vantaggi e svantaggi</a:t>
            </a:r>
          </a:p>
          <a:p>
            <a:pPr marL="285750" indent="-285750">
              <a:buFont typeface="Arial" panose="020B0604020202020204" pitchFamily="34" charset="0"/>
              <a:buChar char="•"/>
            </a:pPr>
            <a:r>
              <a:rPr lang="it-IT" dirty="0"/>
              <a:t>codice </a:t>
            </a:r>
            <a:r>
              <a:rPr lang="it-IT" dirty="0" err="1"/>
              <a:t>openGL</a:t>
            </a:r>
            <a:r>
              <a:rPr lang="it-IT" dirty="0"/>
              <a:t> </a:t>
            </a:r>
            <a:r>
              <a:rPr lang="it-IT" dirty="0" err="1"/>
              <a:t>secondstep</a:t>
            </a:r>
            <a:r>
              <a:rPr lang="it-IT" dirty="0"/>
              <a:t>()</a:t>
            </a:r>
          </a:p>
        </p:txBody>
      </p:sp>
    </p:spTree>
    <p:extLst>
      <p:ext uri="{BB962C8B-B14F-4D97-AF65-F5344CB8AC3E}">
        <p14:creationId xmlns:p14="http://schemas.microsoft.com/office/powerpoint/2010/main" val="3945188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9" name="Rettangolo 18">
            <a:extLst>
              <a:ext uri="{FF2B5EF4-FFF2-40B4-BE49-F238E27FC236}">
                <a16:creationId xmlns:a16="http://schemas.microsoft.com/office/drawing/2014/main" id="{C53B1926-1B4B-9CCA-99EA-406C76EACAE9}"/>
              </a:ext>
            </a:extLst>
          </p:cNvPr>
          <p:cNvSpPr/>
          <p:nvPr/>
        </p:nvSpPr>
        <p:spPr>
          <a:xfrm>
            <a:off x="1676562"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Rettangolo 21">
            <a:extLst>
              <a:ext uri="{FF2B5EF4-FFF2-40B4-BE49-F238E27FC236}">
                <a16:creationId xmlns:a16="http://schemas.microsoft.com/office/drawing/2014/main" id="{190A77EB-DCBC-6F6C-9815-98584197243F}"/>
              </a:ext>
            </a:extLst>
          </p:cNvPr>
          <p:cNvSpPr/>
          <p:nvPr/>
        </p:nvSpPr>
        <p:spPr>
          <a:xfrm>
            <a:off x="8783999"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Rettangolo 22">
            <a:extLst>
              <a:ext uri="{FF2B5EF4-FFF2-40B4-BE49-F238E27FC236}">
                <a16:creationId xmlns:a16="http://schemas.microsoft.com/office/drawing/2014/main" id="{B4C3522A-BCA2-533C-CB3E-B77AFBA34916}"/>
              </a:ext>
            </a:extLst>
          </p:cNvPr>
          <p:cNvSpPr/>
          <p:nvPr/>
        </p:nvSpPr>
        <p:spPr>
          <a:xfrm>
            <a:off x="5230281" y="4959676"/>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5" name="Rettangolo 24">
            <a:extLst>
              <a:ext uri="{FF2B5EF4-FFF2-40B4-BE49-F238E27FC236}">
                <a16:creationId xmlns:a16="http://schemas.microsoft.com/office/drawing/2014/main" id="{09C4178A-2911-2E88-FDCF-7CE07CA11FD0}"/>
              </a:ext>
            </a:extLst>
          </p:cNvPr>
          <p:cNvSpPr/>
          <p:nvPr/>
        </p:nvSpPr>
        <p:spPr>
          <a:xfrm>
            <a:off x="1676562"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6" name="Rettangolo 25">
            <a:extLst>
              <a:ext uri="{FF2B5EF4-FFF2-40B4-BE49-F238E27FC236}">
                <a16:creationId xmlns:a16="http://schemas.microsoft.com/office/drawing/2014/main" id="{2D99A335-4B60-8EB8-8BC1-AF571E6DCC53}"/>
              </a:ext>
            </a:extLst>
          </p:cNvPr>
          <p:cNvSpPr/>
          <p:nvPr/>
        </p:nvSpPr>
        <p:spPr>
          <a:xfrm>
            <a:off x="8783999"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Rettangolo 26">
            <a:extLst>
              <a:ext uri="{FF2B5EF4-FFF2-40B4-BE49-F238E27FC236}">
                <a16:creationId xmlns:a16="http://schemas.microsoft.com/office/drawing/2014/main" id="{8B0822E3-F398-37E1-6FC8-98078EE1487C}"/>
              </a:ext>
            </a:extLst>
          </p:cNvPr>
          <p:cNvSpPr/>
          <p:nvPr/>
        </p:nvSpPr>
        <p:spPr>
          <a:xfrm>
            <a:off x="5230281" y="971282"/>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Rettangolo 27">
            <a:extLst>
              <a:ext uri="{FF2B5EF4-FFF2-40B4-BE49-F238E27FC236}">
                <a16:creationId xmlns:a16="http://schemas.microsoft.com/office/drawing/2014/main" id="{9FBECF06-8553-31C6-63D1-F0F390D37B78}"/>
              </a:ext>
            </a:extLst>
          </p:cNvPr>
          <p:cNvSpPr/>
          <p:nvPr/>
        </p:nvSpPr>
        <p:spPr>
          <a:xfrm>
            <a:off x="5230281"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9" name="Rettangolo 28">
            <a:extLst>
              <a:ext uri="{FF2B5EF4-FFF2-40B4-BE49-F238E27FC236}">
                <a16:creationId xmlns:a16="http://schemas.microsoft.com/office/drawing/2014/main" id="{8FDBCEAC-2AF4-BDD7-AF6A-06B1383C7D9D}"/>
              </a:ext>
            </a:extLst>
          </p:cNvPr>
          <p:cNvSpPr/>
          <p:nvPr/>
        </p:nvSpPr>
        <p:spPr>
          <a:xfrm>
            <a:off x="1676562"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0" name="Rettangolo 29">
            <a:extLst>
              <a:ext uri="{FF2B5EF4-FFF2-40B4-BE49-F238E27FC236}">
                <a16:creationId xmlns:a16="http://schemas.microsoft.com/office/drawing/2014/main" id="{8D4BC820-E2C6-7BF6-3E5D-B195FB9F6F64}"/>
              </a:ext>
            </a:extLst>
          </p:cNvPr>
          <p:cNvSpPr/>
          <p:nvPr/>
        </p:nvSpPr>
        <p:spPr>
          <a:xfrm>
            <a:off x="8783999" y="2965479"/>
            <a:ext cx="443060" cy="3676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Titolo</a:t>
            </a:r>
            <a:br>
              <a:rPr lang="it-IT" dirty="0">
                <a:solidFill>
                  <a:schemeClr val="bg2">
                    <a:lumMod val="10000"/>
                  </a:schemeClr>
                </a:solidFill>
              </a:rPr>
            </a:br>
            <a:r>
              <a:rPr lang="it-IT" sz="2000" b="0" dirty="0">
                <a:solidFill>
                  <a:schemeClr val="bg2">
                    <a:lumMod val="10000"/>
                  </a:schemeClr>
                </a:solidFill>
                <a:latin typeface="Outfit Medium" pitchFamily="2" charset="0"/>
              </a:rPr>
              <a:t>Sottotitolo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2119622" y="1283021"/>
            <a:ext cx="3449905" cy="728944"/>
          </a:xfrm>
          <a:prstGeom prst="roundRect">
            <a:avLst>
              <a:gd name="adj" fmla="val 21952"/>
            </a:avLst>
          </a:prstGeom>
          <a:solidFill>
            <a:schemeClr val="tx1">
              <a:lumMod val="75000"/>
            </a:schemeClr>
          </a:solidFill>
          <a:ln w="38100">
            <a:solidFill>
              <a:schemeClr val="bg2">
                <a:lumMod val="10000"/>
              </a:schemeClr>
            </a:solidFill>
          </a:ln>
        </p:spPr>
        <p:txBody>
          <a:bodyPr wrap="square" lIns="72000" tIns="72000" rIns="72000" bIns="72000" anchor="ctr" anchorCtr="0">
            <a:noAutofit/>
          </a:bodyPr>
          <a:lstStyle/>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UpdateEyePosition</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EYE_CAMERA</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CDCAA"/>
              </a:solidFill>
              <a:effectLst/>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glLightfv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GL_LIGHT1</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GL_DIFFUSE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WHITE</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glLightfv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GL_LIGHT1</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GL_SPECULAR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WHITE</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p:txBody>
      </p:sp>
      <p:sp>
        <p:nvSpPr>
          <p:cNvPr id="7" name="CasellaDiTesto 6">
            <a:extLst>
              <a:ext uri="{FF2B5EF4-FFF2-40B4-BE49-F238E27FC236}">
                <a16:creationId xmlns:a16="http://schemas.microsoft.com/office/drawing/2014/main" id="{2209C9CE-2670-982F-DC95-47589758C660}"/>
              </a:ext>
            </a:extLst>
          </p:cNvPr>
          <p:cNvSpPr txBox="1"/>
          <p:nvPr/>
        </p:nvSpPr>
        <p:spPr>
          <a:xfrm>
            <a:off x="5715000" y="1283021"/>
            <a:ext cx="3068999" cy="728944"/>
          </a:xfrm>
          <a:prstGeom prst="roundRect">
            <a:avLst>
              <a:gd name="adj" fmla="val 27670"/>
            </a:avLst>
          </a:prstGeom>
          <a:solidFill>
            <a:schemeClr val="tx1">
              <a:lumMod val="75000"/>
            </a:schemeClr>
          </a:solidFill>
          <a:ln w="38100">
            <a:solidFill>
              <a:schemeClr val="bg2">
                <a:lumMod val="10000"/>
              </a:schemeClr>
            </a:solidFill>
          </a:ln>
        </p:spPr>
        <p:txBody>
          <a:bodyPr wrap="square" lIns="72000" tIns="72000" rIns="72000" bIns="72000" anchor="t" anchorCtr="0">
            <a:spAutoFit/>
          </a:bodyPr>
          <a:lstStyle/>
          <a:p>
            <a:pPr>
              <a:lnSpc>
                <a:spcPct val="110000"/>
              </a:lnSpc>
            </a:pPr>
            <a:r>
              <a:rPr lang="it-IT" sz="1000" b="0" dirty="0">
                <a:solidFill>
                  <a:srgbClr val="DADADA"/>
                </a:solidFill>
                <a:effectLst/>
                <a:latin typeface="SF Mono" panose="020B0009000002000000" pitchFamily="49" charset="0"/>
                <a:cs typeface="SF Mono" panose="020B0009000002000000" pitchFamily="49" charset="0"/>
              </a:rPr>
              <a:t>MATRIX4X4 </a:t>
            </a:r>
            <a:r>
              <a:rPr lang="it-IT" sz="1000" b="0" dirty="0" err="1">
                <a:solidFill>
                  <a:srgbClr val="DADADA"/>
                </a:solidFill>
                <a:effectLst/>
                <a:latin typeface="SF Mono" panose="020B0009000002000000" pitchFamily="49" charset="0"/>
                <a:cs typeface="SF Mono" panose="020B0009000002000000" pitchFamily="49" charset="0"/>
              </a:rPr>
              <a:t>textureMatrix</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a:solidFill>
                  <a:srgbClr val="B4B4B4"/>
                </a:solidFill>
                <a:effectLst/>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biasMatrix</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lightProjectionMatrix</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DADADA"/>
                </a:solidFill>
                <a:effectLst/>
                <a:latin typeface="SF Mono" panose="020B0009000002000000" pitchFamily="49" charset="0"/>
                <a:cs typeface="SF Mono" panose="020B0009000002000000" pitchFamily="49" charset="0"/>
              </a:rPr>
              <a:t>lightViewMatrix</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p:txBody>
      </p:sp>
      <p:sp>
        <p:nvSpPr>
          <p:cNvPr id="10" name="CasellaDiTesto 9">
            <a:extLst>
              <a:ext uri="{FF2B5EF4-FFF2-40B4-BE49-F238E27FC236}">
                <a16:creationId xmlns:a16="http://schemas.microsoft.com/office/drawing/2014/main" id="{81FA1158-A55B-80CB-A887-0833B7C3160E}"/>
              </a:ext>
            </a:extLst>
          </p:cNvPr>
          <p:cNvSpPr txBox="1"/>
          <p:nvPr/>
        </p:nvSpPr>
        <p:spPr>
          <a:xfrm>
            <a:off x="2119622" y="2173195"/>
            <a:ext cx="6664375" cy="2786481"/>
          </a:xfrm>
          <a:prstGeom prst="roundRect">
            <a:avLst>
              <a:gd name="adj" fmla="val 7327"/>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GL_S</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GL_S</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0</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GL_TEXTURE_GEN_S</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1</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GL_TEXTURE_GEN_T</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GL_R</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2</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GL_TEXTURE_GEN_R</a:t>
            </a:r>
            <a:r>
              <a:rPr lang="it-IT" sz="1000" b="0" dirty="0">
                <a:solidFill>
                  <a:srgbClr val="B4B4B4"/>
                </a:solidFill>
                <a:effectLst/>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spcBef>
                <a:spcPts val="300"/>
              </a:spcBef>
            </a:pPr>
            <a:r>
              <a:rPr lang="it-IT" sz="1000" b="0" dirty="0" err="1">
                <a:solidFill>
                  <a:srgbClr val="DCDCAA"/>
                </a:solidFill>
                <a:effectLst/>
                <a:latin typeface="SF Mono" panose="020B0009000002000000" pitchFamily="49" charset="0"/>
                <a:cs typeface="SF Mono" panose="020B0009000002000000" pitchFamily="49" charset="0"/>
              </a:rPr>
              <a:t>glTexGeni</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GL_Q</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GL_TEXTURE_GEN_MODE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GL_EYE_LINEAR</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glTexGenfv</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GL_Q</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GL_EYE_PLANE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 </a:t>
            </a:r>
            <a:r>
              <a:rPr lang="it-IT" sz="1000" b="0" dirty="0" err="1">
                <a:solidFill>
                  <a:srgbClr val="9CDCFE"/>
                </a:solidFill>
                <a:effectLst/>
                <a:latin typeface="SF Mono" panose="020B0009000002000000" pitchFamily="49" charset="0"/>
                <a:cs typeface="SF Mono" panose="020B0009000002000000" pitchFamily="49" charset="0"/>
              </a:rPr>
              <a:t>textureMatrix</a:t>
            </a:r>
            <a:r>
              <a:rPr lang="it-IT" sz="1000" b="0" dirty="0" err="1">
                <a:solidFill>
                  <a:srgbClr val="B4B4B4"/>
                </a:solidFill>
                <a:effectLst/>
                <a:latin typeface="SF Mono" panose="020B0009000002000000" pitchFamily="49" charset="0"/>
                <a:cs typeface="SF Mono" panose="020B0009000002000000" pitchFamily="49" charset="0"/>
              </a:rPr>
              <a:t>.</a:t>
            </a:r>
            <a:r>
              <a:rPr lang="it-IT" sz="1000" b="0" dirty="0" err="1">
                <a:solidFill>
                  <a:srgbClr val="DCDCAA"/>
                </a:solidFill>
                <a:effectLst/>
                <a:latin typeface="SF Mono" panose="020B0009000002000000" pitchFamily="49" charset="0"/>
                <a:cs typeface="SF Mono" panose="020B0009000002000000" pitchFamily="49" charset="0"/>
              </a:rPr>
              <a:t>GetRow</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B5CEA8"/>
                </a:solidFill>
                <a:effectLst/>
                <a:latin typeface="SF Mono" panose="020B0009000002000000" pitchFamily="49" charset="0"/>
                <a:cs typeface="SF Mono" panose="020B0009000002000000" pitchFamily="49" charset="0"/>
              </a:rPr>
              <a:t>3</a:t>
            </a:r>
            <a:r>
              <a:rPr lang="it-IT" sz="1000" b="0" dirty="0">
                <a:solidFill>
                  <a:srgbClr val="B4B4B4"/>
                </a:solidFill>
                <a:effectLst/>
                <a:latin typeface="SF Mono" panose="020B0009000002000000" pitchFamily="49" charset="0"/>
                <a:cs typeface="SF Mono" panose="020B0009000002000000" pitchFamily="49" charset="0"/>
              </a:rPr>
              <a:t>));</a:t>
            </a:r>
            <a:endParaRPr lang="it-IT" sz="1000" b="0" dirty="0">
              <a:solidFill>
                <a:srgbClr val="DADADA"/>
              </a:solidFill>
              <a:effectLst/>
              <a:latin typeface="SF Mono" panose="020B0009000002000000" pitchFamily="49" charset="0"/>
              <a:cs typeface="SF Mono" panose="020B0009000002000000" pitchFamily="49" charset="0"/>
            </a:endParaRPr>
          </a:p>
          <a:p>
            <a:pPr>
              <a:lnSpc>
                <a:spcPct val="110000"/>
              </a:lnSpc>
            </a:pPr>
            <a:r>
              <a:rPr lang="it-IT" sz="1000" b="0" dirty="0" err="1">
                <a:solidFill>
                  <a:srgbClr val="DCDCAA"/>
                </a:solidFill>
                <a:effectLst/>
                <a:latin typeface="SF Mono" panose="020B0009000002000000" pitchFamily="49" charset="0"/>
                <a:cs typeface="SF Mono" panose="020B0009000002000000" pitchFamily="49" charset="0"/>
              </a:rPr>
              <a:t>glEnable</a:t>
            </a:r>
            <a:r>
              <a:rPr lang="it-IT" sz="1000" b="0" dirty="0">
                <a:solidFill>
                  <a:srgbClr val="B4B4B4"/>
                </a:solidFill>
                <a:effectLst/>
                <a:latin typeface="SF Mono" panose="020B0009000002000000" pitchFamily="49" charset="0"/>
                <a:cs typeface="SF Mono" panose="020B0009000002000000" pitchFamily="49" charset="0"/>
              </a:rPr>
              <a:t>(</a:t>
            </a:r>
            <a:r>
              <a:rPr lang="it-IT" sz="1000" b="0" dirty="0">
                <a:solidFill>
                  <a:srgbClr val="DADADA"/>
                </a:solidFill>
                <a:effectLst/>
                <a:latin typeface="SF Mono" panose="020B0009000002000000" pitchFamily="49" charset="0"/>
                <a:cs typeface="SF Mono" panose="020B0009000002000000" pitchFamily="49" charset="0"/>
              </a:rPr>
              <a:t>GL_TEXTURE_GEN_Q</a:t>
            </a:r>
            <a:r>
              <a:rPr lang="it-IT" sz="1000" b="0" dirty="0">
                <a:solidFill>
                  <a:srgbClr val="B4B4B4"/>
                </a:solidFill>
                <a:effectLst/>
                <a:latin typeface="SF Mono" panose="020B0009000002000000" pitchFamily="49" charset="0"/>
                <a:cs typeface="SF Mono" panose="020B0009000002000000" pitchFamily="49" charset="0"/>
              </a:rPr>
              <a:t>);</a:t>
            </a:r>
          </a:p>
          <a:p>
            <a:pPr>
              <a:lnSpc>
                <a:spcPct val="110000"/>
              </a:lnSpc>
              <a:spcBef>
                <a:spcPts val="300"/>
              </a:spcBef>
            </a:pPr>
            <a:r>
              <a:rPr lang="it-IT" sz="1000" dirty="0" err="1">
                <a:solidFill>
                  <a:srgbClr val="DCDCAA"/>
                </a:solidFill>
                <a:latin typeface="SF Mono" panose="020B0009000002000000" pitchFamily="49" charset="0"/>
                <a:cs typeface="SF Mono" panose="020B0009000002000000" pitchFamily="49" charset="0"/>
              </a:rPr>
              <a:t>glBindTexture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 </a:t>
            </a:r>
            <a:r>
              <a:rPr lang="it-IT" sz="1000" dirty="0" err="1">
                <a:solidFill>
                  <a:srgbClr val="DADADA"/>
                </a:solidFill>
                <a:latin typeface="SF Mono" panose="020B0009000002000000" pitchFamily="49" charset="0"/>
                <a:cs typeface="SF Mono" panose="020B0009000002000000" pitchFamily="49" charset="0"/>
              </a:rPr>
              <a:t>shadowMapTexture</a:t>
            </a:r>
            <a:r>
              <a:rPr lang="it-IT" sz="1000" dirty="0">
                <a:solidFill>
                  <a:srgbClr val="B4B4B4"/>
                </a:solidFill>
                <a:latin typeface="SF Mono" panose="020B0009000002000000" pitchFamily="49" charset="0"/>
                <a:cs typeface="SF Mono" panose="020B0009000002000000" pitchFamily="49" charset="0"/>
              </a:rPr>
              <a:t>);</a:t>
            </a:r>
            <a:endParaRPr lang="it-IT" sz="1000" dirty="0">
              <a:solidFill>
                <a:srgbClr val="DADADA"/>
              </a:solidFill>
              <a:latin typeface="SF Mono" panose="020B0009000002000000" pitchFamily="49" charset="0"/>
              <a:cs typeface="SF Mono" panose="020B0009000002000000" pitchFamily="49" charset="0"/>
            </a:endParaRPr>
          </a:p>
          <a:p>
            <a:pPr>
              <a:lnSpc>
                <a:spcPct val="110000"/>
              </a:lnSpc>
            </a:pPr>
            <a:r>
              <a:rPr lang="it-IT" sz="1000" dirty="0" err="1">
                <a:solidFill>
                  <a:srgbClr val="DCDCAA"/>
                </a:solidFill>
                <a:latin typeface="SF Mono" panose="020B0009000002000000" pitchFamily="49" charset="0"/>
                <a:cs typeface="SF Mono" panose="020B0009000002000000" pitchFamily="49" charset="0"/>
              </a:rPr>
              <a:t>glEnable</a:t>
            </a:r>
            <a:r>
              <a:rPr lang="it-IT" sz="1000" dirty="0">
                <a:solidFill>
                  <a:srgbClr val="B4B4B4"/>
                </a:solidFill>
                <a:latin typeface="SF Mono" panose="020B0009000002000000" pitchFamily="49" charset="0"/>
                <a:cs typeface="SF Mono" panose="020B0009000002000000" pitchFamily="49" charset="0"/>
              </a:rPr>
              <a:t>(</a:t>
            </a:r>
            <a:r>
              <a:rPr lang="it-IT" sz="1000" dirty="0">
                <a:solidFill>
                  <a:srgbClr val="DADADA"/>
                </a:solidFill>
                <a:latin typeface="SF Mono" panose="020B0009000002000000" pitchFamily="49" charset="0"/>
                <a:cs typeface="SF Mono" panose="020B0009000002000000" pitchFamily="49" charset="0"/>
              </a:rPr>
              <a:t>GL_TEXTURE_2D</a:t>
            </a:r>
            <a:r>
              <a:rPr lang="it-IT" sz="1000" dirty="0">
                <a:solidFill>
                  <a:srgbClr val="B4B4B4"/>
                </a:solidFill>
                <a:latin typeface="SF Mono" panose="020B0009000002000000" pitchFamily="49" charset="0"/>
                <a:cs typeface="SF Mono" panose="020B0009000002000000" pitchFamily="49" charset="0"/>
              </a:rPr>
              <a:t>);</a:t>
            </a:r>
          </a:p>
        </p:txBody>
      </p:sp>
    </p:spTree>
    <p:extLst>
      <p:ext uri="{BB962C8B-B14F-4D97-AF65-F5344CB8AC3E}">
        <p14:creationId xmlns:p14="http://schemas.microsoft.com/office/powerpoint/2010/main" val="1288457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7"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Codice</a:t>
            </a:r>
            <a:endParaRPr lang="it-IT" sz="2000" b="0" dirty="0">
              <a:solidFill>
                <a:schemeClr val="bg2">
                  <a:lumMod val="10000"/>
                </a:schemeClr>
              </a:solidFill>
              <a:latin typeface="Outfit Medium" pitchFamily="2" charset="0"/>
            </a:endParaRPr>
          </a:p>
        </p:txBody>
      </p:sp>
      <p:sp>
        <p:nvSpPr>
          <p:cNvPr id="6" name="CasellaDiTesto 5">
            <a:extLst>
              <a:ext uri="{FF2B5EF4-FFF2-40B4-BE49-F238E27FC236}">
                <a16:creationId xmlns:a16="http://schemas.microsoft.com/office/drawing/2014/main" id="{D1C1584E-C1E5-C759-7D20-B318EB7063C7}"/>
              </a:ext>
            </a:extLst>
          </p:cNvPr>
          <p:cNvSpPr txBox="1"/>
          <p:nvPr/>
        </p:nvSpPr>
        <p:spPr>
          <a:xfrm>
            <a:off x="3809139" y="1338927"/>
            <a:ext cx="3285344" cy="1150903"/>
          </a:xfrm>
          <a:prstGeom prst="roundRect">
            <a:avLst>
              <a:gd name="adj" fmla="val 20694"/>
            </a:avLst>
          </a:prstGeom>
          <a:solidFill>
            <a:schemeClr val="tx1">
              <a:lumMod val="75000"/>
            </a:schemeClr>
          </a:solidFill>
          <a:ln w="38100">
            <a:solidFill>
              <a:schemeClr val="bg2">
                <a:lumMod val="10000"/>
              </a:schemeClr>
            </a:solidFill>
          </a:ln>
        </p:spPr>
        <p:txBody>
          <a:bodyPr wrap="square" lIns="72000" tIns="72000" rIns="72000" bIns="72000" anchor="t"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GL_TEXTURE_COMPARE_MODE</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GL_COMPARE_R_TO_TEXTURE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4" name="CasellaDiTesto 3">
            <a:extLst>
              <a:ext uri="{FF2B5EF4-FFF2-40B4-BE49-F238E27FC236}">
                <a16:creationId xmlns:a16="http://schemas.microsoft.com/office/drawing/2014/main" id="{CDF03887-2694-2653-008C-1E0C9DE270C8}"/>
              </a:ext>
            </a:extLst>
          </p:cNvPr>
          <p:cNvSpPr txBox="1"/>
          <p:nvPr/>
        </p:nvSpPr>
        <p:spPr>
          <a:xfrm>
            <a:off x="2202623" y="2669186"/>
            <a:ext cx="3131502" cy="1150903"/>
          </a:xfrm>
          <a:prstGeom prst="roundRect">
            <a:avLst>
              <a:gd name="adj" fmla="val 20602"/>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GL_TEXTURE_COMPARE_FUNC</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GL_LEQUAL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1" name="CasellaDiTesto 10">
            <a:extLst>
              <a:ext uri="{FF2B5EF4-FFF2-40B4-BE49-F238E27FC236}">
                <a16:creationId xmlns:a16="http://schemas.microsoft.com/office/drawing/2014/main" id="{F535380D-C3D8-5A69-CF63-DF1480AF08CB}"/>
              </a:ext>
            </a:extLst>
          </p:cNvPr>
          <p:cNvSpPr txBox="1"/>
          <p:nvPr/>
        </p:nvSpPr>
        <p:spPr>
          <a:xfrm>
            <a:off x="5569496" y="2669186"/>
            <a:ext cx="3131502" cy="1150903"/>
          </a:xfrm>
          <a:prstGeom prst="roundRect">
            <a:avLst>
              <a:gd name="adj" fmla="val 21545"/>
            </a:avLst>
          </a:prstGeom>
          <a:solidFill>
            <a:schemeClr val="tx1">
              <a:lumMod val="75000"/>
            </a:schemeClr>
          </a:solidFill>
          <a:ln w="38100">
            <a:solidFill>
              <a:schemeClr val="bg2">
                <a:lumMod val="10000"/>
              </a:schemeClr>
            </a:solidFill>
          </a:ln>
        </p:spPr>
        <p:txBody>
          <a:bodyPr wrap="square" lIns="72000" tIns="72000" rIns="72000" bIns="72000" anchor="ctr"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glTexParameteri</a:t>
            </a:r>
            <a:r>
              <a:rPr lang="it-IT" sz="1200" b="0" dirty="0">
                <a:solidFill>
                  <a:srgbClr val="B4B4B4"/>
                </a:solidFill>
                <a:effectLst/>
                <a:latin typeface="SF Mono" panose="020B0009000002000000" pitchFamily="49" charset="0"/>
                <a:cs typeface="SF Mono" panose="020B0009000002000000" pitchFamily="49" charset="0"/>
              </a:rPr>
              <a:t>(</a:t>
            </a: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GL_TEXTURE_2D</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GL_DEPTH_TEXTURE_MODE</a:t>
            </a:r>
            <a:r>
              <a:rPr lang="it-IT" sz="1200" b="0" dirty="0">
                <a:solidFill>
                  <a:srgbClr val="B4B4B4"/>
                </a:solidFill>
                <a:effectLst/>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a:p>
            <a:pPr marL="108000">
              <a:lnSpc>
                <a:spcPct val="120000"/>
              </a:lnSpc>
            </a:pPr>
            <a:r>
              <a:rPr lang="it-IT" sz="1200" b="0" dirty="0">
                <a:solidFill>
                  <a:srgbClr val="DADADA"/>
                </a:solidFill>
                <a:effectLst/>
                <a:latin typeface="SF Mono" panose="020B0009000002000000" pitchFamily="49" charset="0"/>
                <a:cs typeface="SF Mono" panose="020B0009000002000000" pitchFamily="49" charset="0"/>
              </a:rPr>
              <a:t>GL_INTENSITY </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p:txBody>
      </p:sp>
      <p:sp>
        <p:nvSpPr>
          <p:cNvPr id="13" name="CasellaDiTesto 12">
            <a:extLst>
              <a:ext uri="{FF2B5EF4-FFF2-40B4-BE49-F238E27FC236}">
                <a16:creationId xmlns:a16="http://schemas.microsoft.com/office/drawing/2014/main" id="{4281644C-0579-DABE-1A2A-B2E80328D3F9}"/>
              </a:ext>
            </a:extLst>
          </p:cNvPr>
          <p:cNvSpPr txBox="1"/>
          <p:nvPr/>
        </p:nvSpPr>
        <p:spPr>
          <a:xfrm>
            <a:off x="3809139" y="3999445"/>
            <a:ext cx="3285344" cy="960231"/>
          </a:xfrm>
          <a:prstGeom prst="roundRect">
            <a:avLst>
              <a:gd name="adj" fmla="val 26102"/>
            </a:avLst>
          </a:prstGeom>
          <a:solidFill>
            <a:schemeClr val="tx1">
              <a:lumMod val="75000"/>
            </a:schemeClr>
          </a:solidFill>
          <a:ln w="38100">
            <a:solidFill>
              <a:schemeClr val="bg2">
                <a:lumMod val="10000"/>
              </a:schemeClr>
            </a:solidFill>
          </a:ln>
        </p:spPr>
        <p:txBody>
          <a:bodyPr wrap="square" lIns="72000" tIns="72000" rIns="72000" bIns="72000" anchor="b" anchorCtr="0">
            <a:spAutoFit/>
          </a:bodyPr>
          <a:lstStyle/>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glAlphaFunc</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GL_GEQUAL</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 </a:t>
            </a:r>
            <a:r>
              <a:rPr lang="it-IT" sz="1200" b="0" dirty="0">
                <a:solidFill>
                  <a:srgbClr val="B5CEA8"/>
                </a:solidFill>
                <a:effectLst/>
                <a:latin typeface="SF Mono" panose="020B0009000002000000" pitchFamily="49" charset="0"/>
                <a:cs typeface="SF Mono" panose="020B0009000002000000" pitchFamily="49" charset="0"/>
              </a:rPr>
              <a:t>0.99f</a:t>
            </a:r>
            <a:r>
              <a:rPr lang="it-IT" sz="1200" b="0" dirty="0">
                <a:solidFill>
                  <a:srgbClr val="B4B4B4"/>
                </a:solidFill>
                <a:effectLst/>
                <a:latin typeface="SF Mono" panose="020B0009000002000000" pitchFamily="49" charset="0"/>
                <a:cs typeface="SF Mono" panose="020B0009000002000000" pitchFamily="49" charset="0"/>
              </a:rPr>
              <a:t>);</a:t>
            </a:r>
            <a:endParaRPr lang="it-IT" sz="1200" b="0" dirty="0">
              <a:solidFill>
                <a:srgbClr val="DADADA"/>
              </a:solidFill>
              <a:effectLst/>
              <a:latin typeface="SF Mono" panose="020B0009000002000000" pitchFamily="49" charset="0"/>
              <a:cs typeface="SF Mono" panose="020B0009000002000000" pitchFamily="49" charset="0"/>
            </a:endParaRPr>
          </a:p>
          <a:p>
            <a:pPr>
              <a:lnSpc>
                <a:spcPct val="120000"/>
              </a:lnSpc>
            </a:pPr>
            <a:r>
              <a:rPr lang="it-IT" sz="1200" b="0" dirty="0" err="1">
                <a:solidFill>
                  <a:srgbClr val="DCDCAA"/>
                </a:solidFill>
                <a:effectLst/>
                <a:latin typeface="SF Mono" panose="020B0009000002000000" pitchFamily="49" charset="0"/>
                <a:cs typeface="SF Mono" panose="020B0009000002000000" pitchFamily="49" charset="0"/>
              </a:rPr>
              <a:t>glEnable</a:t>
            </a:r>
            <a:r>
              <a:rPr lang="it-IT" sz="1200" b="0" dirty="0">
                <a:solidFill>
                  <a:srgbClr val="B4B4B4"/>
                </a:solidFill>
                <a:effectLst/>
                <a:latin typeface="SF Mono" panose="020B0009000002000000" pitchFamily="49" charset="0"/>
                <a:cs typeface="SF Mono" panose="020B0009000002000000" pitchFamily="49" charset="0"/>
              </a:rPr>
              <a:t>(</a:t>
            </a:r>
            <a:r>
              <a:rPr lang="it-IT" sz="1200" b="0" dirty="0">
                <a:solidFill>
                  <a:srgbClr val="DADADA"/>
                </a:solidFill>
                <a:effectLst/>
                <a:latin typeface="SF Mono" panose="020B0009000002000000" pitchFamily="49" charset="0"/>
                <a:cs typeface="SF Mono" panose="020B0009000002000000" pitchFamily="49" charset="0"/>
              </a:rPr>
              <a:t>GL_ALPHA_TEST</a:t>
            </a:r>
            <a:r>
              <a:rPr lang="it-IT" sz="1200" b="0" dirty="0">
                <a:solidFill>
                  <a:srgbClr val="B4B4B4"/>
                </a:solidFill>
                <a:effectLst/>
                <a:latin typeface="SF Mono" panose="020B0009000002000000" pitchFamily="49" charset="0"/>
                <a:cs typeface="SF Mono" panose="020B0009000002000000" pitchFamily="49" charset="0"/>
              </a:rPr>
              <a:t>);</a:t>
            </a:r>
          </a:p>
          <a:p>
            <a:r>
              <a:rPr lang="it-IT" sz="1200" dirty="0" err="1">
                <a:solidFill>
                  <a:srgbClr val="DCDCAA"/>
                </a:solidFill>
                <a:latin typeface="SF Mono" panose="020B0009000002000000" pitchFamily="49" charset="0"/>
                <a:cs typeface="SF Mono" panose="020B0009000002000000" pitchFamily="49" charset="0"/>
              </a:rPr>
              <a:t>DrawScene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angle</a:t>
            </a:r>
            <a:r>
              <a:rPr lang="it-IT" sz="1200" dirty="0">
                <a:solidFill>
                  <a:srgbClr val="B4B4B4"/>
                </a:solidFill>
                <a:latin typeface="SF Mono" panose="020B0009000002000000" pitchFamily="49" charset="0"/>
                <a:cs typeface="SF Mono" panose="020B0009000002000000" pitchFamily="49" charset="0"/>
              </a:rPr>
              <a:t>,</a:t>
            </a:r>
            <a:r>
              <a:rPr lang="it-IT" sz="1200" dirty="0">
                <a:solidFill>
                  <a:srgbClr val="DADADA"/>
                </a:solidFill>
                <a:latin typeface="SF Mono" panose="020B0009000002000000" pitchFamily="49" charset="0"/>
                <a:cs typeface="SF Mono" panose="020B0009000002000000" pitchFamily="49" charset="0"/>
              </a:rPr>
              <a:t> scene</a:t>
            </a:r>
            <a:r>
              <a:rPr lang="it-IT" sz="1200" dirty="0">
                <a:solidFill>
                  <a:srgbClr val="B4B4B4"/>
                </a:solidFill>
                <a:latin typeface="SF Mono" panose="020B0009000002000000" pitchFamily="49" charset="0"/>
                <a:cs typeface="SF Mono" panose="020B0009000002000000" pitchFamily="49" charset="0"/>
              </a:rPr>
              <a:t>);</a:t>
            </a:r>
            <a:endParaRPr lang="it-IT" sz="1200" dirty="0">
              <a:solidFill>
                <a:srgbClr val="DADADA"/>
              </a:solidFill>
              <a:latin typeface="SF Mono" panose="020B0009000002000000" pitchFamily="49" charset="0"/>
              <a:cs typeface="SF Mono" panose="020B0009000002000000" pitchFamily="49" charset="0"/>
            </a:endParaRPr>
          </a:p>
        </p:txBody>
      </p:sp>
    </p:spTree>
    <p:extLst>
      <p:ext uri="{BB962C8B-B14F-4D97-AF65-F5344CB8AC3E}">
        <p14:creationId xmlns:p14="http://schemas.microsoft.com/office/powerpoint/2010/main" val="1972728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par>
                          <p:cTn id="17" fill="hold">
                            <p:stCondLst>
                              <p:cond delay="225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4" grpId="0" animBg="1"/>
      <p:bldP spid="11"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CD5A6E7F-D1F4-4E94-F1EF-EB10BF855E2A}"/>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C0E52648-3592-FF01-6E85-F2256EA363D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C83A26A6-0749-8BBB-98F5-F15EF9DA6860}"/>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328EA0F-E1D8-EF09-4FD0-A454A3FADBCE}"/>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63836984-B509-2D47-5601-04509F574E6E}"/>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8F539078-4E50-D074-4796-3D625125A702}"/>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465C768-19F0-B2DD-8660-3348AE8954E5}"/>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EC7251E1-43FC-4781-044F-CB86D03DB843}"/>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FB94A08-269D-3810-021D-A2DFA3969476}"/>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70127CD3-D4A4-4568-5865-427C01A053F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5">
            <a:extLst>
              <a:ext uri="{FF2B5EF4-FFF2-40B4-BE49-F238E27FC236}">
                <a16:creationId xmlns:a16="http://schemas.microsoft.com/office/drawing/2014/main" id="{6D4D900B-5E5C-424E-CED3-D9C17A14B56F}"/>
              </a:ext>
            </a:extLst>
          </p:cNvPr>
          <p:cNvGrpSpPr/>
          <p:nvPr/>
        </p:nvGrpSpPr>
        <p:grpSpPr>
          <a:xfrm>
            <a:off x="-1800000" y="0"/>
            <a:ext cx="1532562" cy="5143500"/>
            <a:chOff x="-252001" y="0"/>
            <a:chExt cx="1532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EDA8EC67-146D-3F64-D1DA-CE9E4875F414}"/>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B39E8087-602C-4899-59EE-9737387B8501}"/>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Rettangolo con angoli arrotondati 7" hidden="1">
            <a:extLst>
              <a:ext uri="{FF2B5EF4-FFF2-40B4-BE49-F238E27FC236}">
                <a16:creationId xmlns:a16="http://schemas.microsoft.com/office/drawing/2014/main" id="{08C70D95-D94B-E8FA-174A-B9292B843712}"/>
              </a:ext>
            </a:extLst>
          </p:cNvPr>
          <p:cNvSpPr/>
          <p:nvPr/>
        </p:nvSpPr>
        <p:spPr>
          <a:xfrm>
            <a:off x="2160000" y="1259999"/>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OS_WLLS_I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One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9" name="Rettangolo con angoli arrotondati 8" hidden="1">
            <a:extLst>
              <a:ext uri="{FF2B5EF4-FFF2-40B4-BE49-F238E27FC236}">
                <a16:creationId xmlns:a16="http://schemas.microsoft.com/office/drawing/2014/main" id="{E1310517-EF80-4A59-EF36-019843A7C708}"/>
              </a:ext>
            </a:extLst>
          </p:cNvPr>
          <p:cNvSpPr/>
          <p:nvPr/>
        </p:nvSpPr>
        <p:spPr>
          <a:xfrm>
            <a:off x="2160000" y="3137350"/>
            <a:ext cx="3227546" cy="1620000"/>
          </a:xfrm>
          <a:prstGeom prst="roundRect">
            <a:avLst>
              <a:gd name="adj" fmla="val 1707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lnSpc>
                <a:spcPct val="150000"/>
              </a:lnSpc>
            </a:pPr>
            <a:r>
              <a:rPr lang="it-IT" sz="3600" b="1" dirty="0">
                <a:solidFill>
                  <a:schemeClr val="bg2">
                    <a:lumMod val="10000"/>
                  </a:schemeClr>
                </a:solidFill>
                <a:latin typeface="SF Pro Display Black" pitchFamily="2" charset="0"/>
                <a:ea typeface="SF Pro Display Black" pitchFamily="2" charset="0"/>
                <a:cs typeface="SF Pro Display Black" pitchFamily="2" charset="0"/>
              </a:rPr>
              <a:t>TS_WLLS_I</a:t>
            </a:r>
          </a:p>
          <a:p>
            <a:pPr algn="ctr">
              <a:lnSpc>
                <a:spcPct val="150000"/>
              </a:lnSpc>
            </a:pPr>
            <a:r>
              <a:rPr lang="it-IT" sz="1700" i="1" dirty="0">
                <a:solidFill>
                  <a:srgbClr val="AFC7FF">
                    <a:lumMod val="10000"/>
                  </a:srgbClr>
                </a:solidFill>
                <a:latin typeface="SF Pro Display" pitchFamily="2" charset="0"/>
                <a:ea typeface="SF Pro Display" pitchFamily="2" charset="0"/>
                <a:cs typeface="SF Pro Display" pitchFamily="2" charset="0"/>
              </a:rPr>
              <a:t>Two Step</a:t>
            </a:r>
            <a:endParaRPr lang="it-IT" sz="3600" b="1" dirty="0">
              <a:solidFill>
                <a:schemeClr val="bg2">
                  <a:lumMod val="10000"/>
                </a:schemeClr>
              </a:solidFill>
              <a:latin typeface="SF Pro Display Black" pitchFamily="2" charset="0"/>
              <a:ea typeface="SF Pro Display Black" pitchFamily="2" charset="0"/>
              <a:cs typeface="SF Pro Display Black" pitchFamily="2" charset="0"/>
            </a:endParaRPr>
          </a:p>
        </p:txBody>
      </p:sp>
      <p:sp>
        <p:nvSpPr>
          <p:cNvPr id="12" name="!!titolo1">
            <a:extLst>
              <a:ext uri="{FF2B5EF4-FFF2-40B4-BE49-F238E27FC236}">
                <a16:creationId xmlns:a16="http://schemas.microsoft.com/office/drawing/2014/main" id="{F3C707F6-E5D6-0471-4296-D0CBBE537CD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Applicazione del depth test</a:t>
            </a:r>
            <a:br>
              <a:rPr lang="it-IT" dirty="0">
                <a:solidFill>
                  <a:schemeClr val="bg2">
                    <a:lumMod val="10000"/>
                  </a:schemeClr>
                </a:solidFill>
              </a:rPr>
            </a:br>
            <a:r>
              <a:rPr lang="it-IT" sz="1600" dirty="0" err="1">
                <a:solidFill>
                  <a:srgbClr val="AFC7FF">
                    <a:lumMod val="10000"/>
                  </a:srgbClr>
                </a:solidFill>
                <a:latin typeface="SF Mono" panose="020B0009000002000000" pitchFamily="49" charset="0"/>
                <a:cs typeface="SF Mono" panose="020B0009000002000000" pitchFamily="49" charset="0"/>
              </a:rPr>
              <a:t>ThirdStep</a:t>
            </a:r>
            <a:r>
              <a:rPr lang="it-IT" sz="1600" dirty="0">
                <a:solidFill>
                  <a:srgbClr val="AFC7FF">
                    <a:lumMod val="10000"/>
                  </a:srgbClr>
                </a:solidFill>
                <a:latin typeface="SF Mono" panose="020B0009000002000000" pitchFamily="49" charset="0"/>
                <a:cs typeface="SF Mono" panose="020B0009000002000000" pitchFamily="49" charset="0"/>
              </a:rPr>
              <a:t>()</a:t>
            </a:r>
            <a:r>
              <a:rPr lang="it-IT" sz="2000" b="0" dirty="0">
                <a:solidFill>
                  <a:srgbClr val="AFC7FF">
                    <a:lumMod val="10000"/>
                  </a:srgbClr>
                </a:solidFill>
                <a:latin typeface="Outfit Medium" pitchFamily="2" charset="0"/>
              </a:rPr>
              <a:t> - Risultato finale</a:t>
            </a:r>
            <a:endParaRPr lang="it-IT" sz="2000" b="0" dirty="0">
              <a:solidFill>
                <a:schemeClr val="bg2">
                  <a:lumMod val="10000"/>
                </a:schemeClr>
              </a:solidFill>
              <a:latin typeface="Outfit Medium" pitchFamily="2" charset="0"/>
            </a:endParaRPr>
          </a:p>
        </p:txBody>
      </p:sp>
      <p:pic>
        <p:nvPicPr>
          <p:cNvPr id="6" name="!!immagine6.3">
            <a:extLst>
              <a:ext uri="{FF2B5EF4-FFF2-40B4-BE49-F238E27FC236}">
                <a16:creationId xmlns:a16="http://schemas.microsoft.com/office/drawing/2014/main" id="{EB35BA92-8D53-14D2-51D4-D19E62175823}"/>
              </a:ext>
            </a:extLst>
          </p:cNvPr>
          <p:cNvPicPr preferRelativeResize="0">
            <a:picLocks noChangeAspect="1"/>
          </p:cNvPicPr>
          <p:nvPr/>
        </p:nvPicPr>
        <p:blipFill>
          <a:blip r:embed="rId3"/>
          <a:srcRect l="4261" r="4261"/>
          <a:stretch/>
        </p:blipFill>
        <p:spPr>
          <a:xfrm>
            <a:off x="6507039" y="1739348"/>
            <a:ext cx="2232698" cy="2520000"/>
          </a:xfrm>
          <a:prstGeom prst="roundRect">
            <a:avLst>
              <a:gd name="adj" fmla="val 9558"/>
            </a:avLst>
          </a:prstGeom>
          <a:ln w="38100">
            <a:noFill/>
          </a:ln>
        </p:spPr>
      </p:pic>
      <p:pic>
        <p:nvPicPr>
          <p:cNvPr id="7" name="!!immagine6.2">
            <a:extLst>
              <a:ext uri="{FF2B5EF4-FFF2-40B4-BE49-F238E27FC236}">
                <a16:creationId xmlns:a16="http://schemas.microsoft.com/office/drawing/2014/main" id="{FD32232B-4858-F574-EC01-D124FC856216}"/>
              </a:ext>
            </a:extLst>
          </p:cNvPr>
          <p:cNvPicPr preferRelativeResize="0">
            <a:picLocks noChangeAspect="1"/>
          </p:cNvPicPr>
          <p:nvPr/>
        </p:nvPicPr>
        <p:blipFill>
          <a:blip r:embed="rId4"/>
          <a:srcRect l="4470" r="4470"/>
          <a:stretch/>
        </p:blipFill>
        <p:spPr>
          <a:xfrm>
            <a:off x="4240277" y="1739348"/>
            <a:ext cx="2222502" cy="2520000"/>
          </a:xfrm>
          <a:prstGeom prst="roundRect">
            <a:avLst>
              <a:gd name="adj" fmla="val 9558"/>
            </a:avLst>
          </a:prstGeom>
          <a:ln w="38100">
            <a:noFill/>
          </a:ln>
        </p:spPr>
      </p:pic>
      <p:pic>
        <p:nvPicPr>
          <p:cNvPr id="10" name="!!immagine6.1">
            <a:extLst>
              <a:ext uri="{FF2B5EF4-FFF2-40B4-BE49-F238E27FC236}">
                <a16:creationId xmlns:a16="http://schemas.microsoft.com/office/drawing/2014/main" id="{7F2095CA-E8B9-87B9-74E4-1A0D96D044B2}"/>
              </a:ext>
            </a:extLst>
          </p:cNvPr>
          <p:cNvPicPr preferRelativeResize="0">
            <a:picLocks noChangeAspect="1"/>
          </p:cNvPicPr>
          <p:nvPr/>
        </p:nvPicPr>
        <p:blipFill>
          <a:blip r:embed="rId5"/>
          <a:srcRect l="4261" r="4261"/>
          <a:stretch/>
        </p:blipFill>
        <p:spPr>
          <a:xfrm>
            <a:off x="1963319" y="1739348"/>
            <a:ext cx="2232698" cy="2520000"/>
          </a:xfrm>
          <a:prstGeom prst="roundRect">
            <a:avLst>
              <a:gd name="adj" fmla="val 9558"/>
            </a:avLst>
          </a:prstGeom>
          <a:ln w="38100">
            <a:noFill/>
          </a:ln>
        </p:spPr>
      </p:pic>
      <p:sp>
        <p:nvSpPr>
          <p:cNvPr id="11" name="!!didascalia6.1">
            <a:extLst>
              <a:ext uri="{FF2B5EF4-FFF2-40B4-BE49-F238E27FC236}">
                <a16:creationId xmlns:a16="http://schemas.microsoft.com/office/drawing/2014/main" id="{9FCCA36A-4D86-31D7-ED03-21B778723986}"/>
              </a:ext>
            </a:extLst>
          </p:cNvPr>
          <p:cNvSpPr txBox="1"/>
          <p:nvPr/>
        </p:nvSpPr>
        <p:spPr>
          <a:xfrm>
            <a:off x="222636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1</a:t>
            </a:r>
          </a:p>
        </p:txBody>
      </p:sp>
      <p:sp>
        <p:nvSpPr>
          <p:cNvPr id="13" name="!!didascalia6.2">
            <a:extLst>
              <a:ext uri="{FF2B5EF4-FFF2-40B4-BE49-F238E27FC236}">
                <a16:creationId xmlns:a16="http://schemas.microsoft.com/office/drawing/2014/main" id="{E0D8AE3C-49CB-1741-CD7D-F581B1E627AC}"/>
              </a:ext>
            </a:extLst>
          </p:cNvPr>
          <p:cNvSpPr txBox="1"/>
          <p:nvPr/>
        </p:nvSpPr>
        <p:spPr>
          <a:xfrm>
            <a:off x="4503323"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2</a:t>
            </a:r>
          </a:p>
        </p:txBody>
      </p:sp>
      <p:sp>
        <p:nvSpPr>
          <p:cNvPr id="14" name="!!didascalia6.3">
            <a:extLst>
              <a:ext uri="{FF2B5EF4-FFF2-40B4-BE49-F238E27FC236}">
                <a16:creationId xmlns:a16="http://schemas.microsoft.com/office/drawing/2014/main" id="{3209D391-DE4C-C7E5-F6F4-B1D2557E0A53}"/>
              </a:ext>
            </a:extLst>
          </p:cNvPr>
          <p:cNvSpPr txBox="1"/>
          <p:nvPr/>
        </p:nvSpPr>
        <p:spPr>
          <a:xfrm>
            <a:off x="6770085" y="4138935"/>
            <a:ext cx="1696410" cy="249620"/>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Scena 3</a:t>
            </a:r>
          </a:p>
        </p:txBody>
      </p:sp>
    </p:spTree>
    <p:extLst>
      <p:ext uri="{BB962C8B-B14F-4D97-AF65-F5344CB8AC3E}">
        <p14:creationId xmlns:p14="http://schemas.microsoft.com/office/powerpoint/2010/main" val="414933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250"/>
                                        <p:tgtEl>
                                          <p:spTgt spid="12"/>
                                        </p:tgtEl>
                                        <p:attrNameLst>
                                          <p:attrName>ppt_x</p:attrName>
                                        </p:attrNameLst>
                                      </p:cBhvr>
                                      <p:tavLst>
                                        <p:tav tm="0">
                                          <p:val>
                                            <p:strVal val="#ppt_x+#ppt_w*1.125000"/>
                                          </p:val>
                                        </p:tav>
                                        <p:tav tm="100000">
                                          <p:val>
                                            <p:strVal val="#ppt_x"/>
                                          </p:val>
                                        </p:tav>
                                      </p:tavLst>
                                    </p:anim>
                                    <p:animEffect transition="in" filter="wipe(left)">
                                      <p:cBhvr>
                                        <p:cTn id="8" dur="1250"/>
                                        <p:tgtEl>
                                          <p:spTgt spid="12"/>
                                        </p:tgtEl>
                                      </p:cBhvr>
                                    </p:animEffect>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2250"/>
                            </p:stCondLst>
                            <p:childTnLst>
                              <p:par>
                                <p:cTn id="18" presetID="10"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childTnLst>
                          </p:cTn>
                        </p:par>
                        <p:par>
                          <p:cTn id="21" fill="hold">
                            <p:stCondLst>
                              <p:cond delay="2750"/>
                            </p:stCondLst>
                            <p:childTnLst>
                              <p:par>
                                <p:cTn id="22" presetID="10" presetClass="entr" presetSubtype="0" fill="hold" grpId="0" nodeType="after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3250"/>
                            </p:stCondLst>
                            <p:childTnLst>
                              <p:par>
                                <p:cTn id="26" presetID="10"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par>
                          <p:cTn id="29" fill="hold">
                            <p:stCondLst>
                              <p:cond delay="3750"/>
                            </p:stCondLst>
                            <p:childTnLst>
                              <p:par>
                                <p:cTn id="30" presetID="10" presetClass="entr" presetSubtype="0"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P spid="13" grpId="0"/>
      <p:bldP spid="1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6">
            <a:extLst>
              <a:ext uri="{FF2B5EF4-FFF2-40B4-BE49-F238E27FC236}">
                <a16:creationId xmlns:a16="http://schemas.microsoft.com/office/drawing/2014/main" id="{D679059F-1378-CB05-056B-3A8A192A98B6}"/>
              </a:ext>
            </a:extLst>
          </p:cNvPr>
          <p:cNvGrpSpPr/>
          <p:nvPr/>
        </p:nvGrpSpPr>
        <p:grpSpPr>
          <a:xfrm>
            <a:off x="-1800000" y="0"/>
            <a:ext cx="1604562" cy="5143500"/>
            <a:chOff x="-324001" y="0"/>
            <a:chExt cx="1604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2B3CE2A5-6922-3F34-E1F9-52436A9B168E}"/>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1C74E8A9-7786-0A04-AFFE-FDDA9033A9CC}"/>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677078"/>
          </a:xfrm>
        </p:spPr>
        <p:txBody>
          <a:bodyPr anchor="t" anchorCtr="0">
            <a:spAutoFit/>
          </a:bodyPr>
          <a:lstStyle/>
          <a:p>
            <a:pPr algn="r"/>
            <a:r>
              <a:rPr lang="it-IT" sz="3200" dirty="0">
                <a:solidFill>
                  <a:schemeClr val="bg2">
                    <a:lumMod val="10000"/>
                  </a:schemeClr>
                </a:solidFill>
              </a:rPr>
              <a:t>Limitazioni dello spazio immagine</a:t>
            </a:r>
            <a:endParaRPr lang="it-IT" sz="1900" b="0" dirty="0">
              <a:solidFill>
                <a:schemeClr val="bg2">
                  <a:lumMod val="10000"/>
                </a:schemeClr>
              </a:solidFill>
              <a:latin typeface="Outfit Medium" pitchFamily="2" charset="0"/>
            </a:endParaRPr>
          </a:p>
        </p:txBody>
      </p:sp>
      <p:sp>
        <p:nvSpPr>
          <p:cNvPr id="24" name="!!limitazione5">
            <a:extLst>
              <a:ext uri="{FF2B5EF4-FFF2-40B4-BE49-F238E27FC236}">
                <a16:creationId xmlns:a16="http://schemas.microsoft.com/office/drawing/2014/main" id="{648F3DB9-4249-9500-2904-DC4A9684C4F4}"/>
              </a:ext>
            </a:extLst>
          </p:cNvPr>
          <p:cNvSpPr/>
          <p:nvPr/>
        </p:nvSpPr>
        <p:spPr>
          <a:xfrm>
            <a:off x="3196533" y="4145574"/>
            <a:ext cx="4510554" cy="814102"/>
          </a:xfrm>
          <a:prstGeom prst="roundRect">
            <a:avLst>
              <a:gd name="adj" fmla="val 26303"/>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Self </a:t>
            </a:r>
            <a:r>
              <a:rPr lang="it-IT" sz="2000" b="1" i="1" dirty="0" err="1">
                <a:solidFill>
                  <a:schemeClr val="bg2">
                    <a:lumMod val="10000"/>
                  </a:schemeClr>
                </a:solidFill>
                <a:latin typeface="SF Pro Display Semibold" pitchFamily="2" charset="0"/>
                <a:ea typeface="SF Pro Display Semibold" pitchFamily="2" charset="0"/>
                <a:cs typeface="SF Pro Display Semibold" pitchFamily="2" charset="0"/>
              </a:rPr>
              <a:t>shadowing</a:t>
            </a: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21" name="!!limitazione3">
            <a:extLst>
              <a:ext uri="{FF2B5EF4-FFF2-40B4-BE49-F238E27FC236}">
                <a16:creationId xmlns:a16="http://schemas.microsoft.com/office/drawing/2014/main" id="{FAEC932A-273E-F607-3689-CBAFA50D1B7C}"/>
              </a:ext>
            </a:extLst>
          </p:cNvPr>
          <p:cNvSpPr/>
          <p:nvPr/>
        </p:nvSpPr>
        <p:spPr>
          <a:xfrm>
            <a:off x="3196533" y="3171103"/>
            <a:ext cx="4510554" cy="800691"/>
          </a:xfrm>
          <a:prstGeom prst="roundRect">
            <a:avLst>
              <a:gd name="adj" fmla="val 23661"/>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Aliasing</a:t>
            </a:r>
          </a:p>
        </p:txBody>
      </p:sp>
      <p:sp>
        <p:nvSpPr>
          <p:cNvPr id="23" name="!!limitazione2">
            <a:extLst>
              <a:ext uri="{FF2B5EF4-FFF2-40B4-BE49-F238E27FC236}">
                <a16:creationId xmlns:a16="http://schemas.microsoft.com/office/drawing/2014/main" id="{3FFF0BB3-630A-FFFC-6A0D-1EF74A1D19F5}"/>
              </a:ext>
            </a:extLst>
          </p:cNvPr>
          <p:cNvSpPr/>
          <p:nvPr/>
        </p:nvSpPr>
        <p:spPr>
          <a:xfrm>
            <a:off x="3196533" y="2169809"/>
            <a:ext cx="4510554" cy="827515"/>
          </a:xfrm>
          <a:prstGeom prst="roundRect">
            <a:avLst>
              <a:gd name="adj" fmla="val 28673"/>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Multiple light sources</a:t>
            </a:r>
          </a:p>
        </p:txBody>
      </p:sp>
      <p:sp>
        <p:nvSpPr>
          <p:cNvPr id="22" name="!!limitazione1">
            <a:extLst>
              <a:ext uri="{FF2B5EF4-FFF2-40B4-BE49-F238E27FC236}">
                <a16:creationId xmlns:a16="http://schemas.microsoft.com/office/drawing/2014/main" id="{A8060B69-9372-D0EE-CED4-3C31230E6E22}"/>
              </a:ext>
            </a:extLst>
          </p:cNvPr>
          <p:cNvSpPr/>
          <p:nvPr/>
        </p:nvSpPr>
        <p:spPr>
          <a:xfrm>
            <a:off x="3196533" y="1155104"/>
            <a:ext cx="4510554" cy="840926"/>
          </a:xfrm>
          <a:prstGeom prst="roundRect">
            <a:avLst>
              <a:gd name="adj" fmla="val 31044"/>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72000" tIns="72000" rIns="72000" bIns="72000" rtlCol="0" anchor="ctr" anchorCtr="0">
            <a:noAutofit/>
          </a:bodyP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Field of </a:t>
            </a:r>
            <a:r>
              <a:rPr lang="it-IT" sz="2000" b="1" i="1" dirty="0" err="1">
                <a:solidFill>
                  <a:schemeClr val="bg2">
                    <a:lumMod val="10000"/>
                  </a:schemeClr>
                </a:solidFill>
                <a:latin typeface="SF Pro Display Semibold" pitchFamily="2" charset="0"/>
                <a:ea typeface="SF Pro Display Semibold" pitchFamily="2" charset="0"/>
                <a:cs typeface="SF Pro Display Semibold" pitchFamily="2" charset="0"/>
              </a:rPr>
              <a:t>view</a:t>
            </a: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Tree>
    <p:extLst>
      <p:ext uri="{BB962C8B-B14F-4D97-AF65-F5344CB8AC3E}">
        <p14:creationId xmlns:p14="http://schemas.microsoft.com/office/powerpoint/2010/main" val="1622555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250"/>
                                        <p:tgtEl>
                                          <p:spTgt spid="11"/>
                                        </p:tgtEl>
                                        <p:attrNameLst>
                                          <p:attrName>ppt_x</p:attrName>
                                        </p:attrNameLst>
                                      </p:cBhvr>
                                      <p:tavLst>
                                        <p:tav tm="0">
                                          <p:val>
                                            <p:strVal val="#ppt_x+#ppt_w*1.125000"/>
                                          </p:val>
                                        </p:tav>
                                        <p:tav tm="100000">
                                          <p:val>
                                            <p:strVal val="#ppt_x"/>
                                          </p:val>
                                        </p:tav>
                                      </p:tavLst>
                                    </p:anim>
                                    <p:animEffect transition="in" filter="wipe(left)">
                                      <p:cBhvr>
                                        <p:cTn id="8" dur="125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2">
                                            <p:bg/>
                                          </p:spTgt>
                                        </p:tgtEl>
                                        <p:attrNameLst>
                                          <p:attrName>style.visibility</p:attrName>
                                        </p:attrNameLst>
                                      </p:cBhvr>
                                      <p:to>
                                        <p:strVal val="visible"/>
                                      </p:to>
                                    </p:set>
                                    <p:animEffect transition="in" filter="fade">
                                      <p:cBhvr>
                                        <p:cTn id="13" dur="500"/>
                                        <p:tgtEl>
                                          <p:spTgt spid="22">
                                            <p:bg/>
                                          </p:spTgt>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xEl>
                                              <p:pRg st="0" end="0"/>
                                            </p:txEl>
                                          </p:spTgt>
                                        </p:tgtEl>
                                        <p:attrNameLst>
                                          <p:attrName>style.visibility</p:attrName>
                                        </p:attrNameLst>
                                      </p:cBhvr>
                                      <p:to>
                                        <p:strVal val="visible"/>
                                      </p:to>
                                    </p:set>
                                    <p:animEffect transition="in" filter="fade">
                                      <p:cBhvr>
                                        <p:cTn id="17" dur="500"/>
                                        <p:tgtEl>
                                          <p:spTgt spid="2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bg/>
                                          </p:spTgt>
                                        </p:tgtEl>
                                        <p:attrNameLst>
                                          <p:attrName>style.visibility</p:attrName>
                                        </p:attrNameLst>
                                      </p:cBhvr>
                                      <p:to>
                                        <p:strVal val="visible"/>
                                      </p:to>
                                    </p:set>
                                    <p:animEffect transition="in" filter="fade">
                                      <p:cBhvr>
                                        <p:cTn id="22" dur="500"/>
                                        <p:tgtEl>
                                          <p:spTgt spid="23">
                                            <p:bg/>
                                          </p:spTgt>
                                        </p:tgtEl>
                                      </p:cBhvr>
                                    </p:animEffect>
                                  </p:childTnLst>
                                </p:cTn>
                              </p:par>
                            </p:childTnLst>
                          </p:cTn>
                        </p:par>
                        <p:par>
                          <p:cTn id="23" fill="hold">
                            <p:stCondLst>
                              <p:cond delay="1000"/>
                            </p:stCondLst>
                            <p:childTnLst>
                              <p:par>
                                <p:cTn id="24" presetID="10" presetClass="entr" presetSubtype="0" fill="hold" grpId="0" nodeType="afterEffect">
                                  <p:stCondLst>
                                    <p:cond delay="0"/>
                                  </p:stCondLst>
                                  <p:childTnLst>
                                    <p:set>
                                      <p:cBhvr>
                                        <p:cTn id="25" dur="1" fill="hold">
                                          <p:stCondLst>
                                            <p:cond delay="0"/>
                                          </p:stCondLst>
                                        </p:cTn>
                                        <p:tgtEl>
                                          <p:spTgt spid="23">
                                            <p:txEl>
                                              <p:pRg st="0" end="0"/>
                                            </p:txEl>
                                          </p:spTgt>
                                        </p:tgtEl>
                                        <p:attrNameLst>
                                          <p:attrName>style.visibility</p:attrName>
                                        </p:attrNameLst>
                                      </p:cBhvr>
                                      <p:to>
                                        <p:strVal val="visible"/>
                                      </p:to>
                                    </p:set>
                                    <p:animEffect transition="in" filter="fade">
                                      <p:cBhvr>
                                        <p:cTn id="26" dur="500"/>
                                        <p:tgtEl>
                                          <p:spTgt spid="23">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bg/>
                                          </p:spTgt>
                                        </p:tgtEl>
                                        <p:attrNameLst>
                                          <p:attrName>style.visibility</p:attrName>
                                        </p:attrNameLst>
                                      </p:cBhvr>
                                      <p:to>
                                        <p:strVal val="visible"/>
                                      </p:to>
                                    </p:set>
                                    <p:animEffect transition="in" filter="fade">
                                      <p:cBhvr>
                                        <p:cTn id="31" dur="500"/>
                                        <p:tgtEl>
                                          <p:spTgt spid="21">
                                            <p:bg/>
                                          </p:spTgt>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21">
                                            <p:txEl>
                                              <p:pRg st="0" end="0"/>
                                            </p:txEl>
                                          </p:spTgt>
                                        </p:tgtEl>
                                        <p:attrNameLst>
                                          <p:attrName>style.visibility</p:attrName>
                                        </p:attrNameLst>
                                      </p:cBhvr>
                                      <p:to>
                                        <p:strVal val="visible"/>
                                      </p:to>
                                    </p:set>
                                    <p:animEffect transition="in" filter="fade">
                                      <p:cBhvr>
                                        <p:cTn id="35" dur="500"/>
                                        <p:tgtEl>
                                          <p:spTgt spid="21">
                                            <p:txEl>
                                              <p:pRg st="0" end="0"/>
                                            </p:txEl>
                                          </p:spTgt>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24">
                                            <p:bg/>
                                          </p:spTgt>
                                        </p:tgtEl>
                                        <p:attrNameLst>
                                          <p:attrName>style.visibility</p:attrName>
                                        </p:attrNameLst>
                                      </p:cBhvr>
                                      <p:to>
                                        <p:strVal val="visible"/>
                                      </p:to>
                                    </p:set>
                                    <p:animEffect transition="in" filter="fade">
                                      <p:cBhvr>
                                        <p:cTn id="39" dur="500"/>
                                        <p:tgtEl>
                                          <p:spTgt spid="24">
                                            <p:bg/>
                                          </p:spTgt>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24">
                                            <p:txEl>
                                              <p:pRg st="0" end="0"/>
                                            </p:txEl>
                                          </p:spTgt>
                                        </p:tgtEl>
                                        <p:attrNameLst>
                                          <p:attrName>style.visibility</p:attrName>
                                        </p:attrNameLst>
                                      </p:cBhvr>
                                      <p:to>
                                        <p:strVal val="visible"/>
                                      </p:to>
                                    </p:set>
                                    <p:animEffect transition="in" filter="fade">
                                      <p:cBhvr>
                                        <p:cTn id="43"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4" grpId="0" uiExpand="1" build="allAtOnce" animBg="1"/>
      <p:bldP spid="21" grpId="0" uiExpand="1" build="allAtOnce" animBg="1"/>
      <p:bldP spid="23" grpId="0" uiExpand="1" build="allAtOnce" animBg="1"/>
      <p:bldP spid="22" grpId="0" uiExpand="1" build="allAtOnce"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84855"/>
          </a:xfrm>
        </p:spPr>
        <p:txBody>
          <a:bodyPr anchor="t" anchorCtr="0">
            <a:spAutoFit/>
          </a:bodyPr>
          <a:lstStyle/>
          <a:p>
            <a:pPr algn="r"/>
            <a:r>
              <a:rPr lang="it-IT" sz="3200" dirty="0">
                <a:solidFill>
                  <a:schemeClr val="bg2">
                    <a:lumMod val="10000"/>
                  </a:schemeClr>
                </a:solidFill>
              </a:rPr>
              <a:t>Limitazioni dello spazio immagine</a:t>
            </a:r>
            <a:br>
              <a:rPr lang="it-IT" sz="3200" dirty="0">
                <a:solidFill>
                  <a:schemeClr val="bg2">
                    <a:lumMod val="10000"/>
                  </a:schemeClr>
                </a:solidFill>
              </a:rPr>
            </a:br>
            <a:r>
              <a:rPr lang="it-IT" sz="2000" b="0" dirty="0">
                <a:solidFill>
                  <a:schemeClr val="bg2">
                    <a:lumMod val="10000"/>
                  </a:schemeClr>
                </a:solidFill>
                <a:latin typeface="Outfit Medium" pitchFamily="2" charset="0"/>
                <a:ea typeface="SF Pro Display Semibold" pitchFamily="2" charset="0"/>
                <a:cs typeface="SF Pro Display Semibold" pitchFamily="2" charset="0"/>
              </a:rPr>
              <a:t>Aliasing</a:t>
            </a:r>
            <a:endParaRPr lang="it-IT" sz="1900" b="0" dirty="0">
              <a:solidFill>
                <a:schemeClr val="bg2">
                  <a:lumMod val="10000"/>
                </a:schemeClr>
              </a:solidFill>
              <a:latin typeface="Outfit Medium" pitchFamily="2" charset="0"/>
            </a:endParaRPr>
          </a:p>
        </p:txBody>
      </p:sp>
      <p:pic>
        <p:nvPicPr>
          <p:cNvPr id="5" name="!!immagine7.7">
            <a:extLst>
              <a:ext uri="{FF2B5EF4-FFF2-40B4-BE49-F238E27FC236}">
                <a16:creationId xmlns:a16="http://schemas.microsoft.com/office/drawing/2014/main" id="{973DDA07-3DA8-94D8-B4DF-C9691984280A}"/>
              </a:ext>
            </a:extLst>
          </p:cNvPr>
          <p:cNvPicPr>
            <a:picLocks noChangeAspect="1"/>
          </p:cNvPicPr>
          <p:nvPr/>
        </p:nvPicPr>
        <p:blipFill rotWithShape="1">
          <a:blip r:embed="rId3"/>
          <a:srcRect l="8410" t="9091" r="8410" b="9091"/>
          <a:stretch/>
        </p:blipFill>
        <p:spPr>
          <a:xfrm>
            <a:off x="4261045" y="1882800"/>
            <a:ext cx="2160000" cy="2160000"/>
          </a:xfrm>
          <a:prstGeom prst="roundRect">
            <a:avLst>
              <a:gd name="adj" fmla="val 9215"/>
            </a:avLst>
          </a:prstGeom>
          <a:ln w="38100">
            <a:solidFill>
              <a:schemeClr val="bg2">
                <a:lumMod val="10000"/>
              </a:schemeClr>
            </a:solidFill>
          </a:ln>
        </p:spPr>
      </p:pic>
      <p:pic>
        <p:nvPicPr>
          <p:cNvPr id="4" name="!!immagine7.8">
            <a:extLst>
              <a:ext uri="{FF2B5EF4-FFF2-40B4-BE49-F238E27FC236}">
                <a16:creationId xmlns:a16="http://schemas.microsoft.com/office/drawing/2014/main" id="{4B05DFB0-059B-7AC6-03E9-56E6357EA39C}"/>
              </a:ext>
            </a:extLst>
          </p:cNvPr>
          <p:cNvPicPr>
            <a:picLocks noChangeAspect="1"/>
          </p:cNvPicPr>
          <p:nvPr/>
        </p:nvPicPr>
        <p:blipFill rotWithShape="1">
          <a:blip r:embed="rId4"/>
          <a:srcRect l="8015" t="7895" r="8015" b="9210"/>
          <a:stretch/>
        </p:blipFill>
        <p:spPr>
          <a:xfrm>
            <a:off x="6623999" y="1882800"/>
            <a:ext cx="2160000" cy="2160000"/>
          </a:xfrm>
          <a:prstGeom prst="roundRect">
            <a:avLst>
              <a:gd name="adj" fmla="val 9215"/>
            </a:avLst>
          </a:prstGeom>
          <a:ln w="38100">
            <a:solidFill>
              <a:schemeClr val="bg2">
                <a:lumMod val="10000"/>
              </a:schemeClr>
            </a:solidFill>
          </a:ln>
        </p:spPr>
      </p:pic>
      <p:pic>
        <p:nvPicPr>
          <p:cNvPr id="3" name="!!immagine7.6">
            <a:extLst>
              <a:ext uri="{FF2B5EF4-FFF2-40B4-BE49-F238E27FC236}">
                <a16:creationId xmlns:a16="http://schemas.microsoft.com/office/drawing/2014/main" id="{D5E000F0-23FB-7226-3955-452F269507CF}"/>
              </a:ext>
            </a:extLst>
          </p:cNvPr>
          <p:cNvPicPr>
            <a:picLocks noChangeAspect="1"/>
          </p:cNvPicPr>
          <p:nvPr/>
        </p:nvPicPr>
        <p:blipFill rotWithShape="1">
          <a:blip r:embed="rId5"/>
          <a:srcRect l="7851" t="9787" r="7851" b="9787"/>
          <a:stretch/>
        </p:blipFill>
        <p:spPr>
          <a:xfrm>
            <a:off x="1898092" y="1882800"/>
            <a:ext cx="2160000" cy="2160000"/>
          </a:xfrm>
          <a:prstGeom prst="roundRect">
            <a:avLst>
              <a:gd name="adj" fmla="val 9215"/>
            </a:avLst>
          </a:prstGeom>
          <a:ln w="38100">
            <a:solidFill>
              <a:schemeClr val="bg2">
                <a:lumMod val="10000"/>
              </a:schemeClr>
            </a:solidFill>
          </a:ln>
        </p:spPr>
      </p:pic>
      <p:sp>
        <p:nvSpPr>
          <p:cNvPr id="6" name="!!risoluzione1">
            <a:extLst>
              <a:ext uri="{FF2B5EF4-FFF2-40B4-BE49-F238E27FC236}">
                <a16:creationId xmlns:a16="http://schemas.microsoft.com/office/drawing/2014/main" id="{2E694708-4136-0560-8B49-32E68AC2BB61}"/>
              </a:ext>
            </a:extLst>
          </p:cNvPr>
          <p:cNvSpPr txBox="1"/>
          <p:nvPr/>
        </p:nvSpPr>
        <p:spPr>
          <a:xfrm>
            <a:off x="2129887" y="41484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128x128</a:t>
            </a:r>
          </a:p>
        </p:txBody>
      </p:sp>
      <p:sp>
        <p:nvSpPr>
          <p:cNvPr id="7" name="!!risoluzione2">
            <a:extLst>
              <a:ext uri="{FF2B5EF4-FFF2-40B4-BE49-F238E27FC236}">
                <a16:creationId xmlns:a16="http://schemas.microsoft.com/office/drawing/2014/main" id="{CA6DF2B6-1C45-F1B4-29CF-8726FB831343}"/>
              </a:ext>
            </a:extLst>
          </p:cNvPr>
          <p:cNvSpPr txBox="1"/>
          <p:nvPr/>
        </p:nvSpPr>
        <p:spPr>
          <a:xfrm>
            <a:off x="4492840" y="41484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256x256</a:t>
            </a:r>
          </a:p>
        </p:txBody>
      </p:sp>
      <p:sp>
        <p:nvSpPr>
          <p:cNvPr id="8" name="!!risoluzione3">
            <a:extLst>
              <a:ext uri="{FF2B5EF4-FFF2-40B4-BE49-F238E27FC236}">
                <a16:creationId xmlns:a16="http://schemas.microsoft.com/office/drawing/2014/main" id="{F97E5640-B278-9EB2-32C6-81E7533C704B}"/>
              </a:ext>
            </a:extLst>
          </p:cNvPr>
          <p:cNvSpPr txBox="1"/>
          <p:nvPr/>
        </p:nvSpPr>
        <p:spPr>
          <a:xfrm>
            <a:off x="6855794" y="4148484"/>
            <a:ext cx="1696410"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Risoluzione 512x512</a:t>
            </a:r>
          </a:p>
        </p:txBody>
      </p:sp>
    </p:spTree>
    <p:extLst>
      <p:ext uri="{BB962C8B-B14F-4D97-AF65-F5344CB8AC3E}">
        <p14:creationId xmlns:p14="http://schemas.microsoft.com/office/powerpoint/2010/main" val="3391050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F5AA9194-D027-80DC-7739-333E36E2C915}"/>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589678B-E24F-1B53-DFA3-A4EDF6708EA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912FE0B2-3BAA-14F1-2A32-C7B1B0A96004}"/>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34C74719-A0F2-0700-78BB-D3BF63140B2C}"/>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419D966A-2FE0-AD7D-C0B7-21F06C13284C}"/>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0B7E427A-D3EA-9612-96F1-9ED03FF42541}"/>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9BE42E08-8311-4AEC-CB1F-BF7F8B915F22}"/>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1" name="!!titolo1">
            <a:extLst>
              <a:ext uri="{FF2B5EF4-FFF2-40B4-BE49-F238E27FC236}">
                <a16:creationId xmlns:a16="http://schemas.microsoft.com/office/drawing/2014/main" id="{0249FFA7-F22C-461B-D8E8-B4A7C1EA90C0}"/>
              </a:ext>
            </a:extLst>
          </p:cNvPr>
          <p:cNvSpPr>
            <a:spLocks noGrp="1"/>
          </p:cNvSpPr>
          <p:nvPr>
            <p:ph type="title"/>
          </p:nvPr>
        </p:nvSpPr>
        <p:spPr>
          <a:xfrm>
            <a:off x="720000" y="126000"/>
            <a:ext cx="8063999" cy="954077"/>
          </a:xfrm>
        </p:spPr>
        <p:txBody>
          <a:bodyPr anchor="t" anchorCtr="0">
            <a:spAutoFit/>
          </a:bodyPr>
          <a:lstStyle/>
          <a:p>
            <a:pPr algn="r"/>
            <a:r>
              <a:rPr lang="it-IT" sz="3200" dirty="0">
                <a:solidFill>
                  <a:schemeClr val="bg2">
                    <a:lumMod val="10000"/>
                  </a:schemeClr>
                </a:solidFill>
              </a:rPr>
              <a:t>Limitazioni dello spazio immagine</a:t>
            </a:r>
            <a:br>
              <a:rPr lang="it-IT" sz="3200" dirty="0">
                <a:solidFill>
                  <a:schemeClr val="bg2">
                    <a:lumMod val="10000"/>
                  </a:schemeClr>
                </a:solidFill>
              </a:rPr>
            </a:br>
            <a:r>
              <a:rPr lang="it-IT" sz="1800" b="0" dirty="0">
                <a:solidFill>
                  <a:srgbClr val="AFC7FF">
                    <a:lumMod val="10000"/>
                  </a:srgbClr>
                </a:solidFill>
                <a:latin typeface="Outfit Medium" pitchFamily="2" charset="0"/>
              </a:rPr>
              <a:t>Self </a:t>
            </a:r>
            <a:r>
              <a:rPr lang="it-IT" sz="1800" b="0" dirty="0" err="1">
                <a:solidFill>
                  <a:srgbClr val="AFC7FF">
                    <a:lumMod val="10000"/>
                  </a:srgbClr>
                </a:solidFill>
                <a:latin typeface="Outfit Medium" pitchFamily="2" charset="0"/>
              </a:rPr>
              <a:t>shadowing</a:t>
            </a:r>
            <a:endParaRPr lang="it-IT" sz="1900" b="0" dirty="0">
              <a:solidFill>
                <a:schemeClr val="bg2">
                  <a:lumMod val="10000"/>
                </a:schemeClr>
              </a:solidFill>
              <a:latin typeface="Outfit Medium" pitchFamily="2" charset="0"/>
            </a:endParaRPr>
          </a:p>
        </p:txBody>
      </p:sp>
      <p:sp>
        <p:nvSpPr>
          <p:cNvPr id="14" name="!!didascalia7.5">
            <a:extLst>
              <a:ext uri="{FF2B5EF4-FFF2-40B4-BE49-F238E27FC236}">
                <a16:creationId xmlns:a16="http://schemas.microsoft.com/office/drawing/2014/main" id="{217BA4EE-2479-320F-D77C-14EFDCB1B5E7}"/>
              </a:ext>
            </a:extLst>
          </p:cNvPr>
          <p:cNvSpPr txBox="1"/>
          <p:nvPr/>
        </p:nvSpPr>
        <p:spPr>
          <a:xfrm>
            <a:off x="5651999" y="4183178"/>
            <a:ext cx="3132000" cy="230832"/>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Applicazione del "</a:t>
            </a:r>
            <a:r>
              <a:rPr lang="it-IT" sz="1200" i="1" dirty="0" err="1">
                <a:latin typeface="SF Pro Display Light" pitchFamily="2" charset="0"/>
                <a:ea typeface="SF Pro Display Light" pitchFamily="2" charset="0"/>
                <a:cs typeface="SF Pro Display Light" pitchFamily="2" charset="0"/>
              </a:rPr>
              <a:t>biasing</a:t>
            </a:r>
            <a:r>
              <a:rPr lang="it-IT" sz="1200" i="1" dirty="0">
                <a:latin typeface="SF Pro Display Light" pitchFamily="2" charset="0"/>
                <a:ea typeface="SF Pro Display Light" pitchFamily="2" charset="0"/>
                <a:cs typeface="SF Pro Display Light" pitchFamily="2" charset="0"/>
              </a:rPr>
              <a:t>" della shadow line</a:t>
            </a:r>
          </a:p>
        </p:txBody>
      </p:sp>
      <p:cxnSp>
        <p:nvCxnSpPr>
          <p:cNvPr id="15" name="!!immagine7.4--immagine7.5">
            <a:extLst>
              <a:ext uri="{FF2B5EF4-FFF2-40B4-BE49-F238E27FC236}">
                <a16:creationId xmlns:a16="http://schemas.microsoft.com/office/drawing/2014/main" id="{5DDEEF88-5EF5-D4EB-4003-D2A27D3CAFAE}"/>
              </a:ext>
            </a:extLst>
          </p:cNvPr>
          <p:cNvCxnSpPr>
            <a:cxnSpLocks/>
            <a:stCxn id="16" idx="3"/>
            <a:endCxn id="17" idx="1"/>
          </p:cNvCxnSpPr>
          <p:nvPr/>
        </p:nvCxnSpPr>
        <p:spPr>
          <a:xfrm>
            <a:off x="5030090" y="2896199"/>
            <a:ext cx="621909" cy="1"/>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6" name="!!immagine7.4">
            <a:extLst>
              <a:ext uri="{FF2B5EF4-FFF2-40B4-BE49-F238E27FC236}">
                <a16:creationId xmlns:a16="http://schemas.microsoft.com/office/drawing/2014/main" id="{8D30EAB5-57C5-E01F-C90E-DA0AFF928D6E}"/>
              </a:ext>
            </a:extLst>
          </p:cNvPr>
          <p:cNvPicPr>
            <a:picLocks noChangeAspect="1"/>
          </p:cNvPicPr>
          <p:nvPr/>
        </p:nvPicPr>
        <p:blipFill>
          <a:blip r:embed="rId3"/>
          <a:srcRect l="4854" r="4854"/>
          <a:stretch/>
        </p:blipFill>
        <p:spPr>
          <a:xfrm>
            <a:off x="1898090" y="1721699"/>
            <a:ext cx="3132000" cy="2349000"/>
          </a:xfrm>
          <a:prstGeom prst="roundRect">
            <a:avLst>
              <a:gd name="adj" fmla="val 9215"/>
            </a:avLst>
          </a:prstGeom>
          <a:ln w="38100">
            <a:solidFill>
              <a:schemeClr val="bg2">
                <a:lumMod val="10000"/>
              </a:schemeClr>
            </a:solidFill>
          </a:ln>
        </p:spPr>
      </p:pic>
      <p:pic>
        <p:nvPicPr>
          <p:cNvPr id="17" name="!!immagine7.5">
            <a:extLst>
              <a:ext uri="{FF2B5EF4-FFF2-40B4-BE49-F238E27FC236}">
                <a16:creationId xmlns:a16="http://schemas.microsoft.com/office/drawing/2014/main" id="{C702980B-CE59-0F4C-AAFC-07907753AFD5}"/>
              </a:ext>
            </a:extLst>
          </p:cNvPr>
          <p:cNvPicPr>
            <a:picLocks noChangeAspect="1"/>
          </p:cNvPicPr>
          <p:nvPr/>
        </p:nvPicPr>
        <p:blipFill>
          <a:blip r:embed="rId4"/>
          <a:srcRect l="4854" r="4854"/>
          <a:stretch/>
        </p:blipFill>
        <p:spPr>
          <a:xfrm>
            <a:off x="5651999" y="1721700"/>
            <a:ext cx="3132000" cy="2349000"/>
          </a:xfrm>
          <a:prstGeom prst="roundRect">
            <a:avLst>
              <a:gd name="adj" fmla="val 9215"/>
            </a:avLst>
          </a:prstGeom>
          <a:ln w="38100">
            <a:solidFill>
              <a:schemeClr val="bg2">
                <a:lumMod val="10000"/>
              </a:schemeClr>
            </a:solidFill>
          </a:ln>
        </p:spPr>
      </p:pic>
    </p:spTree>
    <p:extLst>
      <p:ext uri="{BB962C8B-B14F-4D97-AF65-F5344CB8AC3E}">
        <p14:creationId xmlns:p14="http://schemas.microsoft.com/office/powerpoint/2010/main" val="758396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p:tgtEl>
                                          <p:spTgt spid="15"/>
                                        </p:tgtEl>
                                        <p:attrNameLst>
                                          <p:attrName>ppt_x</p:attrName>
                                        </p:attrNameLst>
                                      </p:cBhvr>
                                      <p:tavLst>
                                        <p:tav tm="0">
                                          <p:val>
                                            <p:strVal val="#ppt_x-#ppt_w*1.125000"/>
                                          </p:val>
                                        </p:tav>
                                        <p:tav tm="100000">
                                          <p:val>
                                            <p:strVal val="#ppt_x"/>
                                          </p:val>
                                        </p:tav>
                                      </p:tavLst>
                                    </p:anim>
                                    <p:animEffect transition="in" filter="wipe(right)">
                                      <p:cBhvr>
                                        <p:cTn id="13" dur="500"/>
                                        <p:tgtEl>
                                          <p:spTgt spid="15"/>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2" name="!!capitolo7">
            <a:extLst>
              <a:ext uri="{FF2B5EF4-FFF2-40B4-BE49-F238E27FC236}">
                <a16:creationId xmlns:a16="http://schemas.microsoft.com/office/drawing/2014/main" id="{040413D3-61C6-00D2-45DA-C1A42BF2E141}"/>
              </a:ext>
            </a:extLst>
          </p:cNvPr>
          <p:cNvGrpSpPr/>
          <p:nvPr/>
        </p:nvGrpSpPr>
        <p:grpSpPr>
          <a:xfrm>
            <a:off x="-1800000" y="0"/>
            <a:ext cx="1676562" cy="5143500"/>
            <a:chOff x="-396001" y="0"/>
            <a:chExt cx="1676562" cy="5143500"/>
          </a:xfrm>
          <a:effectLst>
            <a:outerShdw blurRad="127000" dist="38100" algn="l" rotWithShape="0">
              <a:schemeClr val="bg2">
                <a:lumMod val="10000"/>
              </a:schemeClr>
            </a:outerShdw>
          </a:effectLst>
        </p:grpSpPr>
        <p:sp>
          <p:nvSpPr>
            <p:cNvPr id="3" name="Rettangolo 2">
              <a:extLst>
                <a:ext uri="{FF2B5EF4-FFF2-40B4-BE49-F238E27FC236}">
                  <a16:creationId xmlns:a16="http://schemas.microsoft.com/office/drawing/2014/main" id="{989E1580-8604-7D30-FBE1-77A6B9F95264}"/>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8E2AB690-F64F-9546-8757-00D7E15D34D3}"/>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12" name="!!utilizzi-connettore1">
            <a:extLst>
              <a:ext uri="{FF2B5EF4-FFF2-40B4-BE49-F238E27FC236}">
                <a16:creationId xmlns:a16="http://schemas.microsoft.com/office/drawing/2014/main" id="{71E0BD23-C718-944E-6BE6-2C88510195B5}"/>
              </a:ext>
            </a:extLst>
          </p:cNvPr>
          <p:cNvCxnSpPr>
            <a:cxnSpLocks/>
            <a:stCxn id="46" idx="2"/>
            <a:endCxn id="11" idx="1"/>
          </p:cNvCxnSpPr>
          <p:nvPr/>
        </p:nvCxnSpPr>
        <p:spPr>
          <a:xfrm rot="16200000" flipH="1">
            <a:off x="2760763" y="1790729"/>
            <a:ext cx="65782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utilizzi-connettore2">
            <a:extLst>
              <a:ext uri="{FF2B5EF4-FFF2-40B4-BE49-F238E27FC236}">
                <a16:creationId xmlns:a16="http://schemas.microsoft.com/office/drawing/2014/main" id="{81477D6F-A69B-05EB-01C5-C58ED219CF9C}"/>
              </a:ext>
            </a:extLst>
          </p:cNvPr>
          <p:cNvCxnSpPr>
            <a:cxnSpLocks/>
            <a:stCxn id="46" idx="2"/>
            <a:endCxn id="45" idx="1"/>
          </p:cNvCxnSpPr>
          <p:nvPr/>
        </p:nvCxnSpPr>
        <p:spPr>
          <a:xfrm rot="16200000" flipH="1">
            <a:off x="2272435" y="2279057"/>
            <a:ext cx="1634477"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utilizzi-connettore3">
            <a:extLst>
              <a:ext uri="{FF2B5EF4-FFF2-40B4-BE49-F238E27FC236}">
                <a16:creationId xmlns:a16="http://schemas.microsoft.com/office/drawing/2014/main" id="{C27A1E3E-0F63-3B90-7781-C0C8376C4CB7}"/>
              </a:ext>
            </a:extLst>
          </p:cNvPr>
          <p:cNvCxnSpPr>
            <a:cxnSpLocks/>
            <a:stCxn id="46" idx="2"/>
            <a:endCxn id="47" idx="1"/>
          </p:cNvCxnSpPr>
          <p:nvPr/>
        </p:nvCxnSpPr>
        <p:spPr>
          <a:xfrm rot="16200000" flipH="1">
            <a:off x="1784106" y="2767386"/>
            <a:ext cx="2611134"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utilizzi-punto1">
            <a:extLst>
              <a:ext uri="{FF2B5EF4-FFF2-40B4-BE49-F238E27FC236}">
                <a16:creationId xmlns:a16="http://schemas.microsoft.com/office/drawing/2014/main" id="{FC0BD568-D1D6-5ECC-9E18-4A35F24A132A}"/>
              </a:ext>
            </a:extLst>
          </p:cNvPr>
          <p:cNvSpPr/>
          <p:nvPr/>
        </p:nvSpPr>
        <p:spPr>
          <a:xfrm>
            <a:off x="3318577" y="2029705"/>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Introdotto da </a:t>
            </a:r>
            <a:r>
              <a:rPr lang="it-IT" sz="1800" b="1" i="1" dirty="0">
                <a:solidFill>
                  <a:schemeClr val="bg2">
                    <a:lumMod val="10000"/>
                  </a:schemeClr>
                </a:solidFill>
                <a:latin typeface="SF Pro Display" pitchFamily="2" charset="0"/>
                <a:ea typeface="SF Pro Display" pitchFamily="2" charset="0"/>
                <a:cs typeface="SF Pro Display" pitchFamily="2" charset="0"/>
              </a:rPr>
              <a:t>Lance Williams</a:t>
            </a:r>
            <a:r>
              <a:rPr lang="it-IT" sz="1800" i="1" dirty="0">
                <a:solidFill>
                  <a:schemeClr val="bg2">
                    <a:lumMod val="10000"/>
                  </a:schemeClr>
                </a:solidFill>
                <a:latin typeface="SF Pro Display" pitchFamily="2" charset="0"/>
                <a:ea typeface="SF Pro Display" pitchFamily="2" charset="0"/>
                <a:cs typeface="SF Pro Display" pitchFamily="2" charset="0"/>
              </a:rPr>
              <a:t> nel 1978, nel paper </a:t>
            </a:r>
            <a:r>
              <a:rPr lang="it-IT" sz="1800" b="1" i="1" dirty="0">
                <a:solidFill>
                  <a:schemeClr val="bg2">
                    <a:lumMod val="10000"/>
                  </a:schemeClr>
                </a:solidFill>
                <a:latin typeface="SF Pro Display" pitchFamily="2" charset="0"/>
                <a:ea typeface="SF Pro Display" pitchFamily="2" charset="0"/>
                <a:cs typeface="SF Pro Display" pitchFamily="2" charset="0"/>
              </a:rPr>
              <a:t>"Casting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shadows</a:t>
            </a:r>
            <a:r>
              <a:rPr lang="it-IT" sz="1800" b="1" i="1" dirty="0">
                <a:solidFill>
                  <a:schemeClr val="bg2">
                    <a:lumMod val="10000"/>
                  </a:schemeClr>
                </a:solidFill>
                <a:latin typeface="SF Pro Display" pitchFamily="2" charset="0"/>
                <a:ea typeface="SF Pro Display" pitchFamily="2" charset="0"/>
                <a:cs typeface="SF Pro Display" pitchFamily="2" charset="0"/>
              </a:rPr>
              <a:t> on </a:t>
            </a:r>
            <a:r>
              <a:rPr lang="it-IT" sz="1800" b="1" i="1" dirty="0" err="1">
                <a:solidFill>
                  <a:schemeClr val="bg2">
                    <a:lumMod val="10000"/>
                  </a:schemeClr>
                </a:solidFill>
                <a:latin typeface="SF Pro Display" pitchFamily="2" charset="0"/>
                <a:ea typeface="SF Pro Display" pitchFamily="2" charset="0"/>
                <a:cs typeface="SF Pro Display" pitchFamily="2" charset="0"/>
              </a:rPr>
              <a:t>curved</a:t>
            </a:r>
            <a:r>
              <a:rPr lang="it-IT" sz="1800" b="1" i="1" dirty="0">
                <a:solidFill>
                  <a:schemeClr val="bg2">
                    <a:lumMod val="10000"/>
                  </a:schemeClr>
                </a:solidFill>
                <a:latin typeface="SF Pro Display" pitchFamily="2" charset="0"/>
                <a:ea typeface="SF Pro Display" pitchFamily="2" charset="0"/>
                <a:cs typeface="SF Pro Display" pitchFamily="2" charset="0"/>
              </a:rPr>
              <a:t> </a:t>
            </a:r>
            <a:r>
              <a:rPr lang="it-IT" sz="1800" b="1" i="1" dirty="0" err="1">
                <a:solidFill>
                  <a:schemeClr val="bg2">
                    <a:lumMod val="10000"/>
                  </a:schemeClr>
                </a:solidFill>
                <a:latin typeface="SF Pro Display" pitchFamily="2" charset="0"/>
                <a:ea typeface="SF Pro Display" pitchFamily="2" charset="0"/>
                <a:cs typeface="SF Pro Display" pitchFamily="2" charset="0"/>
              </a:rPr>
              <a:t>surfaces</a:t>
            </a:r>
            <a:r>
              <a:rPr lang="it-IT" sz="1800" b="1" i="1" dirty="0">
                <a:solidFill>
                  <a:schemeClr val="bg2">
                    <a:lumMod val="10000"/>
                  </a:schemeClr>
                </a:solidFill>
                <a:latin typeface="SF Pro Display" pitchFamily="2" charset="0"/>
                <a:ea typeface="SF Pro Display" pitchFamily="2" charset="0"/>
                <a:cs typeface="SF Pro Display" pitchFamily="2" charset="0"/>
              </a:rPr>
              <a:t>".</a:t>
            </a:r>
          </a:p>
        </p:txBody>
      </p:sp>
      <p:sp>
        <p:nvSpPr>
          <p:cNvPr id="45" name="!!utilizzi-punto2">
            <a:extLst>
              <a:ext uri="{FF2B5EF4-FFF2-40B4-BE49-F238E27FC236}">
                <a16:creationId xmlns:a16="http://schemas.microsoft.com/office/drawing/2014/main" id="{0ED60079-7EE1-E56F-8F27-9F0314BFBA98}"/>
              </a:ext>
            </a:extLst>
          </p:cNvPr>
          <p:cNvSpPr/>
          <p:nvPr/>
        </p:nvSpPr>
        <p:spPr>
          <a:xfrm>
            <a:off x="3318577" y="3006362"/>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Viene ancora oggi largamente utilizzata per il </a:t>
            </a:r>
            <a:r>
              <a:rPr lang="it-IT" sz="1800" b="1" i="1" dirty="0">
                <a:solidFill>
                  <a:schemeClr val="bg2">
                    <a:lumMod val="10000"/>
                  </a:schemeClr>
                </a:solidFill>
                <a:latin typeface="SF Pro Display" pitchFamily="2" charset="0"/>
                <a:ea typeface="SF Pro Display" pitchFamily="2" charset="0"/>
                <a:cs typeface="SF Pro Display" pitchFamily="2" charset="0"/>
              </a:rPr>
              <a:t>real-time rendering</a:t>
            </a:r>
            <a:r>
              <a:rPr lang="it-IT" sz="1800" i="1" dirty="0">
                <a:solidFill>
                  <a:schemeClr val="bg2">
                    <a:lumMod val="10000"/>
                  </a:schemeClr>
                </a:solidFill>
                <a:latin typeface="SF Pro Display" pitchFamily="2" charset="0"/>
                <a:ea typeface="SF Pro Display" pitchFamily="2" charset="0"/>
                <a:cs typeface="SF Pro Display" pitchFamily="2" charset="0"/>
              </a:rPr>
              <a:t> (es. motore grafico </a:t>
            </a:r>
            <a:r>
              <a:rPr lang="it-IT" sz="1800" i="1" dirty="0" err="1">
                <a:solidFill>
                  <a:schemeClr val="bg2">
                    <a:lumMod val="10000"/>
                  </a:schemeClr>
                </a:solidFill>
                <a:latin typeface="SF Pro Display" pitchFamily="2" charset="0"/>
                <a:ea typeface="SF Pro Display" pitchFamily="2" charset="0"/>
                <a:cs typeface="SF Pro Display" pitchFamily="2" charset="0"/>
              </a:rPr>
              <a:t>Renderman</a:t>
            </a:r>
            <a:r>
              <a:rPr lang="it-IT" sz="1800" i="1" dirty="0">
                <a:solidFill>
                  <a:schemeClr val="bg2">
                    <a:lumMod val="10000"/>
                  </a:schemeClr>
                </a:solidFill>
                <a:latin typeface="SF Pro Display" pitchFamily="2" charset="0"/>
                <a:ea typeface="SF Pro Display" pitchFamily="2" charset="0"/>
                <a:cs typeface="SF Pro Display" pitchFamily="2" charset="0"/>
              </a:rPr>
              <a:t> della Pixar).</a:t>
            </a:r>
          </a:p>
        </p:txBody>
      </p:sp>
      <p:sp>
        <p:nvSpPr>
          <p:cNvPr id="47" name="!!utilizzi-punto3">
            <a:extLst>
              <a:ext uri="{FF2B5EF4-FFF2-40B4-BE49-F238E27FC236}">
                <a16:creationId xmlns:a16="http://schemas.microsoft.com/office/drawing/2014/main" id="{0F8C1E0D-75CE-BBD3-229A-FF53BE9EA2F1}"/>
              </a:ext>
            </a:extLst>
          </p:cNvPr>
          <p:cNvSpPr/>
          <p:nvPr/>
        </p:nvSpPr>
        <p:spPr>
          <a:xfrm>
            <a:off x="3318577" y="3983019"/>
            <a:ext cx="5465422" cy="637675"/>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800" i="1" dirty="0">
                <a:solidFill>
                  <a:schemeClr val="bg2">
                    <a:lumMod val="10000"/>
                  </a:schemeClr>
                </a:solidFill>
                <a:latin typeface="SF Pro Display" pitchFamily="2" charset="0"/>
                <a:ea typeface="SF Pro Display" pitchFamily="2" charset="0"/>
                <a:cs typeface="SF Pro Display" pitchFamily="2" charset="0"/>
              </a:rPr>
              <a:t>Opera con successo su scene in cui sono presenti delle </a:t>
            </a:r>
            <a:r>
              <a:rPr lang="it-IT" sz="1800" b="1" i="1" dirty="0">
                <a:solidFill>
                  <a:schemeClr val="bg2">
                    <a:lumMod val="10000"/>
                  </a:schemeClr>
                </a:solidFill>
                <a:latin typeface="SF Pro Display" pitchFamily="2" charset="0"/>
                <a:ea typeface="SF Pro Display" pitchFamily="2" charset="0"/>
                <a:cs typeface="SF Pro Display" pitchFamily="2" charset="0"/>
              </a:rPr>
              <a:t>superfici curve.</a:t>
            </a:r>
          </a:p>
        </p:txBody>
      </p:sp>
      <p:sp>
        <p:nvSpPr>
          <p:cNvPr id="46" name="!!sottotitolo">
            <a:extLst>
              <a:ext uri="{FF2B5EF4-FFF2-40B4-BE49-F238E27FC236}">
                <a16:creationId xmlns:a16="http://schemas.microsoft.com/office/drawing/2014/main" id="{366596E7-D856-10A0-9611-90F44F05301A}"/>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Utilizzi</a:t>
            </a:r>
          </a:p>
        </p:txBody>
      </p:sp>
    </p:spTree>
    <p:extLst>
      <p:ext uri="{BB962C8B-B14F-4D97-AF65-F5344CB8AC3E}">
        <p14:creationId xmlns:p14="http://schemas.microsoft.com/office/powerpoint/2010/main" val="3650480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par>
                          <p:cTn id="9" fill="hold">
                            <p:stCondLst>
                              <p:cond delay="1250"/>
                            </p:stCondLst>
                            <p:childTnLst>
                              <p:par>
                                <p:cTn id="10" presetID="10" presetClass="entr" presetSubtype="0" fill="hold" grpId="0" nodeType="after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par>
                          <p:cTn id="13" fill="hold">
                            <p:stCondLst>
                              <p:cond delay="1750"/>
                            </p:stCondLst>
                            <p:childTnLst>
                              <p:par>
                                <p:cTn id="14" presetID="12" presetClass="entr" presetSubtype="1"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p:tgtEl>
                                          <p:spTgt spid="12"/>
                                        </p:tgtEl>
                                        <p:attrNameLst>
                                          <p:attrName>ppt_y</p:attrName>
                                        </p:attrNameLst>
                                      </p:cBhvr>
                                      <p:tavLst>
                                        <p:tav tm="0">
                                          <p:val>
                                            <p:strVal val="#ppt_y-#ppt_h*1.125000"/>
                                          </p:val>
                                        </p:tav>
                                        <p:tav tm="100000">
                                          <p:val>
                                            <p:strVal val="#ppt_y"/>
                                          </p:val>
                                        </p:tav>
                                      </p:tavLst>
                                    </p:anim>
                                    <p:animEffect transition="in" filter="wipe(down)">
                                      <p:cBhvr>
                                        <p:cTn id="17" dur="500"/>
                                        <p:tgtEl>
                                          <p:spTgt spid="12"/>
                                        </p:tgtEl>
                                      </p:cBhvr>
                                    </p:animEffect>
                                  </p:childTnLst>
                                </p:cTn>
                              </p:par>
                            </p:childTnLst>
                          </p:cTn>
                        </p:par>
                        <p:par>
                          <p:cTn id="18" fill="hold">
                            <p:stCondLst>
                              <p:cond delay="225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p:tgtEl>
                                          <p:spTgt spid="44"/>
                                        </p:tgtEl>
                                        <p:attrNameLst>
                                          <p:attrName>ppt_y</p:attrName>
                                        </p:attrNameLst>
                                      </p:cBhvr>
                                      <p:tavLst>
                                        <p:tav tm="0">
                                          <p:val>
                                            <p:strVal val="#ppt_y-#ppt_h*1.125000"/>
                                          </p:val>
                                        </p:tav>
                                        <p:tav tm="100000">
                                          <p:val>
                                            <p:strVal val="#ppt_y"/>
                                          </p:val>
                                        </p:tav>
                                      </p:tavLst>
                                    </p:anim>
                                    <p:animEffect transition="in" filter="wipe(down)">
                                      <p:cBhvr>
                                        <p:cTn id="27" dur="500"/>
                                        <p:tgtEl>
                                          <p:spTgt spid="44"/>
                                        </p:tgtEl>
                                      </p:cBhvr>
                                    </p:animEffect>
                                  </p:childTnLst>
                                </p:cTn>
                              </p:par>
                            </p:childTnLst>
                          </p:cTn>
                        </p:par>
                        <p:par>
                          <p:cTn id="28" fill="hold">
                            <p:stCondLst>
                              <p:cond delay="500"/>
                            </p:stCondLst>
                            <p:childTnLst>
                              <p:par>
                                <p:cTn id="29" presetID="10" presetClass="entr" presetSubtype="0" fill="hold" grpId="0" nodeType="after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nodeType="click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p:tgtEl>
                                          <p:spTgt spid="48"/>
                                        </p:tgtEl>
                                        <p:attrNameLst>
                                          <p:attrName>ppt_y</p:attrName>
                                        </p:attrNameLst>
                                      </p:cBhvr>
                                      <p:tavLst>
                                        <p:tav tm="0">
                                          <p:val>
                                            <p:strVal val="#ppt_y-#ppt_h*1.125000"/>
                                          </p:val>
                                        </p:tav>
                                        <p:tav tm="100000">
                                          <p:val>
                                            <p:strVal val="#ppt_y"/>
                                          </p:val>
                                        </p:tav>
                                      </p:tavLst>
                                    </p:anim>
                                    <p:animEffect transition="in" filter="wipe(down)">
                                      <p:cBhvr>
                                        <p:cTn id="37" dur="500"/>
                                        <p:tgtEl>
                                          <p:spTgt spid="48"/>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45" grpId="0" animBg="1"/>
      <p:bldP spid="47" grpId="0" animBg="1"/>
      <p:bldP spid="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tempi-esecuzione-connettore1">
            <a:extLst>
              <a:ext uri="{FF2B5EF4-FFF2-40B4-BE49-F238E27FC236}">
                <a16:creationId xmlns:a16="http://schemas.microsoft.com/office/drawing/2014/main" id="{81477D6F-A69B-05EB-01C5-C58ED219CF9C}"/>
              </a:ext>
            </a:extLst>
          </p:cNvPr>
          <p:cNvCxnSpPr>
            <a:cxnSpLocks/>
            <a:stCxn id="9" idx="2"/>
            <a:endCxn id="18" idx="1"/>
          </p:cNvCxnSpPr>
          <p:nvPr/>
        </p:nvCxnSpPr>
        <p:spPr>
          <a:xfrm rot="16200000" flipH="1">
            <a:off x="2924919" y="1626573"/>
            <a:ext cx="286931" cy="415229"/>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tempi-esecuzione-connettore2">
            <a:extLst>
              <a:ext uri="{FF2B5EF4-FFF2-40B4-BE49-F238E27FC236}">
                <a16:creationId xmlns:a16="http://schemas.microsoft.com/office/drawing/2014/main" id="{D4157B01-1F43-D815-D8D3-838A43B6D3DB}"/>
              </a:ext>
            </a:extLst>
          </p:cNvPr>
          <p:cNvCxnSpPr>
            <a:cxnSpLocks/>
            <a:stCxn id="9" idx="2"/>
            <a:endCxn id="22" idx="1"/>
          </p:cNvCxnSpPr>
          <p:nvPr/>
        </p:nvCxnSpPr>
        <p:spPr>
          <a:xfrm rot="16200000" flipH="1">
            <a:off x="2629674" y="1921819"/>
            <a:ext cx="877420"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tempi-esecuzione-connettore3">
            <a:extLst>
              <a:ext uri="{FF2B5EF4-FFF2-40B4-BE49-F238E27FC236}">
                <a16:creationId xmlns:a16="http://schemas.microsoft.com/office/drawing/2014/main" id="{9AE066BB-4A68-7523-58C5-6AF85B3FBCFD}"/>
              </a:ext>
            </a:extLst>
          </p:cNvPr>
          <p:cNvCxnSpPr>
            <a:cxnSpLocks/>
            <a:stCxn id="9" idx="2"/>
            <a:endCxn id="25" idx="1"/>
          </p:cNvCxnSpPr>
          <p:nvPr/>
        </p:nvCxnSpPr>
        <p:spPr>
          <a:xfrm rot="16200000" flipH="1">
            <a:off x="2237582" y="2313911"/>
            <a:ext cx="1661604"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tempi-esecuzione-connettore4">
            <a:extLst>
              <a:ext uri="{FF2B5EF4-FFF2-40B4-BE49-F238E27FC236}">
                <a16:creationId xmlns:a16="http://schemas.microsoft.com/office/drawing/2014/main" id="{27883A5F-13F6-E300-5325-BE65287CE5A7}"/>
              </a:ext>
            </a:extLst>
          </p:cNvPr>
          <p:cNvCxnSpPr>
            <a:cxnSpLocks/>
            <a:stCxn id="9" idx="2"/>
            <a:endCxn id="53" idx="1"/>
          </p:cNvCxnSpPr>
          <p:nvPr/>
        </p:nvCxnSpPr>
        <p:spPr>
          <a:xfrm rot="16200000" flipH="1">
            <a:off x="1820274" y="2731219"/>
            <a:ext cx="2496220" cy="415228"/>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 name="!!tempi-esecuzione-tabella">
                <a:extLst>
                  <a:ext uri="{FF2B5EF4-FFF2-40B4-BE49-F238E27FC236}">
                    <a16:creationId xmlns:a16="http://schemas.microsoft.com/office/drawing/2014/main" id="{8126497B-076A-4884-BD63-A7E2EBDFE52A}"/>
                  </a:ext>
                </a:extLst>
              </p:cNvPr>
              <p:cNvGraphicFramePr>
                <a:graphicFrameLocks noGrp="1"/>
              </p:cNvGraphicFramePr>
              <p:nvPr>
                <p:extLst>
                  <p:ext uri="{D42A27DB-BD31-4B8C-83A1-F6EECF244321}">
                    <p14:modId xmlns:p14="http://schemas.microsoft.com/office/powerpoint/2010/main" val="1366398951"/>
                  </p:ext>
                </p:extLst>
              </p:nvPr>
            </p:nvGraphicFramePr>
            <p:xfrm>
              <a:off x="3275999" y="1839539"/>
              <a:ext cx="5508000" cy="3032280"/>
            </p:xfrm>
            <a:graphic>
              <a:graphicData uri="http://schemas.openxmlformats.org/drawingml/2006/table">
                <a:tbl>
                  <a:tblPr firstRow="1" bandRow="1">
                    <a:tableStyleId>{A4989E2A-45F8-44B9-BB79-505DCAFE155A}</a:tableStyleId>
                  </a:tblPr>
                  <a:tblGrid>
                    <a:gridCol w="1836000">
                      <a:extLst>
                        <a:ext uri="{9D8B030D-6E8A-4147-A177-3AD203B41FA5}">
                          <a16:colId xmlns:a16="http://schemas.microsoft.com/office/drawing/2014/main" val="333843639"/>
                        </a:ext>
                      </a:extLst>
                    </a:gridCol>
                    <a:gridCol w="1836000">
                      <a:extLst>
                        <a:ext uri="{9D8B030D-6E8A-4147-A177-3AD203B41FA5}">
                          <a16:colId xmlns:a16="http://schemas.microsoft.com/office/drawing/2014/main" val="1197606897"/>
                        </a:ext>
                      </a:extLst>
                    </a:gridCol>
                    <a:gridCol w="1836000">
                      <a:extLst>
                        <a:ext uri="{9D8B030D-6E8A-4147-A177-3AD203B41FA5}">
                          <a16:colId xmlns:a16="http://schemas.microsoft.com/office/drawing/2014/main" val="3544482762"/>
                        </a:ext>
                      </a:extLst>
                    </a:gridCol>
                  </a:tblGrid>
                  <a:tr h="156939">
                    <a:tc gridSpan="3">
                      <a:txBody>
                        <a:bodyPr/>
                        <a:lstStyle/>
                        <a:p>
                          <a:pPr algn="ctr"/>
                          <a:r>
                            <a:rPr lang="it-IT" sz="1300" b="1" i="1" dirty="0">
                              <a:latin typeface="SF Pro Display" pitchFamily="2" charset="0"/>
                              <a:ea typeface="SF Pro Display" pitchFamily="2" charset="0"/>
                              <a:cs typeface="SF Pro Display" pitchFamily="2" charset="0"/>
                            </a:rPr>
                            <a:t>Tempo di inizializzazione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562214778"/>
                      </a:ext>
                    </a:extLst>
                  </a:tr>
                  <a:tr h="156939">
                    <a:tc gridSpan="3">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1.16 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1833676206"/>
                      </a:ext>
                    </a:extLst>
                  </a:tr>
                  <a:tr h="156939">
                    <a:tc gridSpan="3">
                      <a:txBody>
                        <a:bodyPr/>
                        <a:lstStyle/>
                        <a:p>
                          <a:pPr algn="ctr"/>
                          <a:r>
                            <a:rPr lang="it-IT" sz="1300" b="1" i="1" dirty="0">
                              <a:latin typeface="SF Pro Display" pitchFamily="2" charset="0"/>
                              <a:ea typeface="SF Pro Display" pitchFamily="2" charset="0"/>
                              <a:cs typeface="SF Pro Display" pitchFamily="2" charset="0"/>
                            </a:rPr>
                            <a:t>Tempo di rendering della Scena 1</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4213465625"/>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84016663"/>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1.49 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1.53 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2.69%</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89774566"/>
                      </a:ext>
                    </a:extLst>
                  </a:tr>
                  <a:tr h="15693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2</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764118857"/>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043797736"/>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1.39 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1.42 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1.99%</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549106111"/>
                      </a:ext>
                    </a:extLst>
                  </a:tr>
                  <a:tr h="156939">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3</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247081628"/>
                      </a:ext>
                    </a:extLst>
                  </a:tr>
                  <a:tr h="156939">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285538280"/>
                      </a:ext>
                    </a:extLst>
                  </a:tr>
                  <a:tr h="156939">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1.26 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1.38 </m:t>
                                </m:r>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 </m:t>
                                </m:r>
                                <m:sSup>
                                  <m:sSupPr>
                                    <m:ctrlP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ctrlPr>
                                  </m:sSupPr>
                                  <m:e>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10</m:t>
                                    </m:r>
                                  </m:e>
                                  <m: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−2</m:t>
                                    </m:r>
                                  </m:sup>
                                </m:sSup>
                                <m:r>
                                  <a:rPr lang="it-IT" sz="1400" b="0" i="1" smtClean="0">
                                    <a:solidFill>
                                      <a:schemeClr val="bg2">
                                        <a:lumMod val="10000"/>
                                      </a:schemeClr>
                                    </a:solidFill>
                                    <a:latin typeface="Cambria Math" panose="02040503050406030204" pitchFamily="18" charset="0"/>
                                    <a:ea typeface="Cambria Math" panose="02040503050406030204" pitchFamily="18" charset="0"/>
                                    <a:cs typeface="SF Pro Display" pitchFamily="2" charset="0"/>
                                  </a:rPr>
                                  <m:t>𝑠𝑒𝑐</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r>
                                  <a:rPr lang="it-IT" sz="1400" b="0" i="1" smtClean="0">
                                    <a:solidFill>
                                      <a:schemeClr val="bg2">
                                        <a:lumMod val="10000"/>
                                      </a:schemeClr>
                                    </a:solidFill>
                                    <a:latin typeface="Cambria Math" panose="02040503050406030204" pitchFamily="18" charset="0"/>
                                    <a:ea typeface="SF Pro Display" pitchFamily="2" charset="0"/>
                                    <a:cs typeface="SF Pro Display" pitchFamily="2" charset="0"/>
                                  </a:rPr>
                                  <m:t>8.37%</m:t>
                                </m:r>
                              </m:oMath>
                            </m:oMathPara>
                          </a14:m>
                          <a:endParaRPr lang="it-IT" sz="1300" i="1" dirty="0">
                            <a:latin typeface="SF Pro Display" pitchFamily="2" charset="0"/>
                            <a:ea typeface="SF Pro Display" pitchFamily="2" charset="0"/>
                            <a:cs typeface="SF Pro Display" pitchFamily="2" charset="0"/>
                          </a:endParaRP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4290395767"/>
                      </a:ext>
                    </a:extLst>
                  </a:tr>
                </a:tbl>
              </a:graphicData>
            </a:graphic>
          </p:graphicFrame>
        </mc:Choice>
        <mc:Fallback xmlns="">
          <p:graphicFrame>
            <p:nvGraphicFramePr>
              <p:cNvPr id="2" name="!!tempi-esecuzione-tabella">
                <a:extLst>
                  <a:ext uri="{FF2B5EF4-FFF2-40B4-BE49-F238E27FC236}">
                    <a16:creationId xmlns:a16="http://schemas.microsoft.com/office/drawing/2014/main" id="{8126497B-076A-4884-BD63-A7E2EBDFE52A}"/>
                  </a:ext>
                </a:extLst>
              </p:cNvPr>
              <p:cNvGraphicFramePr>
                <a:graphicFrameLocks noGrp="1"/>
              </p:cNvGraphicFramePr>
              <p:nvPr>
                <p:extLst>
                  <p:ext uri="{D42A27DB-BD31-4B8C-83A1-F6EECF244321}">
                    <p14:modId xmlns:p14="http://schemas.microsoft.com/office/powerpoint/2010/main" val="1366398951"/>
                  </p:ext>
                </p:extLst>
              </p:nvPr>
            </p:nvGraphicFramePr>
            <p:xfrm>
              <a:off x="3275999" y="1839539"/>
              <a:ext cx="5508000" cy="3032280"/>
            </p:xfrm>
            <a:graphic>
              <a:graphicData uri="http://schemas.openxmlformats.org/drawingml/2006/table">
                <a:tbl>
                  <a:tblPr firstRow="1" bandRow="1">
                    <a:tableStyleId>{A4989E2A-45F8-44B9-BB79-505DCAFE155A}</a:tableStyleId>
                  </a:tblPr>
                  <a:tblGrid>
                    <a:gridCol w="1836000">
                      <a:extLst>
                        <a:ext uri="{9D8B030D-6E8A-4147-A177-3AD203B41FA5}">
                          <a16:colId xmlns:a16="http://schemas.microsoft.com/office/drawing/2014/main" val="333843639"/>
                        </a:ext>
                      </a:extLst>
                    </a:gridCol>
                    <a:gridCol w="1836000">
                      <a:extLst>
                        <a:ext uri="{9D8B030D-6E8A-4147-A177-3AD203B41FA5}">
                          <a16:colId xmlns:a16="http://schemas.microsoft.com/office/drawing/2014/main" val="1197606897"/>
                        </a:ext>
                      </a:extLst>
                    </a:gridCol>
                    <a:gridCol w="1836000">
                      <a:extLst>
                        <a:ext uri="{9D8B030D-6E8A-4147-A177-3AD203B41FA5}">
                          <a16:colId xmlns:a16="http://schemas.microsoft.com/office/drawing/2014/main" val="3544482762"/>
                        </a:ext>
                      </a:extLst>
                    </a:gridCol>
                  </a:tblGrid>
                  <a:tr h="270120">
                    <a:tc gridSpan="3">
                      <a:txBody>
                        <a:bodyPr/>
                        <a:lstStyle/>
                        <a:p>
                          <a:pPr algn="ctr"/>
                          <a:r>
                            <a:rPr lang="it-IT" sz="1300" b="1" i="1" dirty="0">
                              <a:latin typeface="SF Pro Display" pitchFamily="2" charset="0"/>
                              <a:ea typeface="SF Pro Display" pitchFamily="2" charset="0"/>
                              <a:cs typeface="SF Pro Display" pitchFamily="2" charset="0"/>
                            </a:rPr>
                            <a:t>Tempo di inizializzazione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562214778"/>
                      </a:ext>
                    </a:extLst>
                  </a:tr>
                  <a:tr h="285360">
                    <a:tc gridSpan="3">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95652" b="-869565"/>
                          </a:stretch>
                        </a:blip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1833676206"/>
                      </a:ext>
                    </a:extLst>
                  </a:tr>
                  <a:tr h="270120">
                    <a:tc gridSpan="3">
                      <a:txBody>
                        <a:bodyPr/>
                        <a:lstStyle/>
                        <a:p>
                          <a:pPr algn="ctr"/>
                          <a:r>
                            <a:rPr lang="it-IT" sz="1300" b="1" i="1" dirty="0">
                              <a:latin typeface="SF Pro Display" pitchFamily="2" charset="0"/>
                              <a:ea typeface="SF Pro Display" pitchFamily="2" charset="0"/>
                              <a:cs typeface="SF Pro Display" pitchFamily="2" charset="0"/>
                            </a:rPr>
                            <a:t>Tempo di rendering della Scena 1</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4213465625"/>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3384016663"/>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400000" r="-200000" b="-613636"/>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400000" r="-100000" b="-613636"/>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400000" b="-613636"/>
                          </a:stretch>
                        </a:blipFill>
                      </a:tcPr>
                    </a:tc>
                    <a:extLst>
                      <a:ext uri="{0D108BD9-81ED-4DB2-BD59-A6C34878D82A}">
                        <a16:rowId xmlns:a16="http://schemas.microsoft.com/office/drawing/2014/main" val="189774566"/>
                      </a:ext>
                    </a:extLst>
                  </a:tr>
                  <a:tr h="270120">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2</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764118857"/>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2043797736"/>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665217" r="-200000" b="-300000"/>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665217" r="-100000" b="-300000"/>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665217" b="-300000"/>
                          </a:stretch>
                        </a:blipFill>
                      </a:tcPr>
                    </a:tc>
                    <a:extLst>
                      <a:ext uri="{0D108BD9-81ED-4DB2-BD59-A6C34878D82A}">
                        <a16:rowId xmlns:a16="http://schemas.microsoft.com/office/drawing/2014/main" val="549106111"/>
                      </a:ext>
                    </a:extLst>
                  </a:tr>
                  <a:tr h="270120">
                    <a:tc gridSpan="3">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it-IT" sz="1300" b="1" i="1" dirty="0">
                              <a:latin typeface="SF Pro Display" pitchFamily="2" charset="0"/>
                              <a:ea typeface="SF Pro Display" pitchFamily="2" charset="0"/>
                              <a:cs typeface="SF Pro Display" pitchFamily="2" charset="0"/>
                            </a:rPr>
                            <a:t>Tempo di rendering della Scena 3</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chemeClr val="bg2"/>
                        </a:solidFill>
                      </a:tcP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tc hMerge="1">
                      <a:txBody>
                        <a:bodyPr/>
                        <a:lstStyle/>
                        <a:p>
                          <a:pPr algn="ctr"/>
                          <a:endParaRPr lang="it-IT" sz="1500" dirty="0">
                            <a:latin typeface="SF Pro Display" pitchFamily="2" charset="0"/>
                            <a:ea typeface="SF Pro Display" pitchFamily="2" charset="0"/>
                            <a:cs typeface="SF Pro Display" pitchFamily="2" charset="0"/>
                          </a:endParaRPr>
                        </a:p>
                      </a:txBody>
                      <a:tcPr marL="72000" marR="72000" marT="72000" marB="72000" anchor="ctr"/>
                    </a:tc>
                    <a:extLst>
                      <a:ext uri="{0D108BD9-81ED-4DB2-BD59-A6C34878D82A}">
                        <a16:rowId xmlns:a16="http://schemas.microsoft.com/office/drawing/2014/main" val="2247081628"/>
                      </a:ext>
                    </a:extLst>
                  </a:tr>
                  <a:tr h="270120">
                    <a:tc>
                      <a:txBody>
                        <a:bodyPr/>
                        <a:lstStyle/>
                        <a:p>
                          <a:pPr algn="ctr"/>
                          <a:r>
                            <a:rPr lang="it-IT" sz="1300" i="1" dirty="0">
                              <a:latin typeface="SF Pro Display" pitchFamily="2" charset="0"/>
                              <a:ea typeface="SF Pro Display" pitchFamily="2" charset="0"/>
                              <a:cs typeface="SF Pro Display" pitchFamily="2" charset="0"/>
                            </a:rPr>
                            <a:t>Senza ombre</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 shadow mapping</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tc>
                      <a:txBody>
                        <a:bodyPr/>
                        <a:lstStyle/>
                        <a:p>
                          <a:pPr algn="ctr"/>
                          <a:r>
                            <a:rPr lang="it-IT" sz="1300" i="1" dirty="0">
                              <a:latin typeface="SF Pro Display" pitchFamily="2" charset="0"/>
                              <a:ea typeface="SF Pro Display" pitchFamily="2" charset="0"/>
                              <a:cs typeface="SF Pro Display" pitchFamily="2" charset="0"/>
                            </a:rPr>
                            <a:t>Confronto</a:t>
                          </a:r>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285538280"/>
                      </a:ext>
                    </a:extLst>
                  </a:tr>
                  <a:tr h="285360">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t="-947826" r="-200000" b="-17391"/>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100000" t="-947826" r="-100000" b="-17391"/>
                          </a:stretch>
                        </a:blipFill>
                      </a:tcPr>
                    </a:tc>
                    <a:tc>
                      <a:txBody>
                        <a:bodyPr/>
                        <a:lstStyle/>
                        <a:p>
                          <a:endParaRPr lang="it-IT"/>
                        </a:p>
                      </a:txBody>
                      <a:tcPr marL="36000" marR="36000" marT="36000" marB="36000" anchor="ct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blipFill>
                          <a:blip r:embed="rId3"/>
                          <a:stretch>
                            <a:fillRect l="-200000" t="-947826" b="-17391"/>
                          </a:stretch>
                        </a:blipFill>
                      </a:tcPr>
                    </a:tc>
                    <a:extLst>
                      <a:ext uri="{0D108BD9-81ED-4DB2-BD59-A6C34878D82A}">
                        <a16:rowId xmlns:a16="http://schemas.microsoft.com/office/drawing/2014/main" val="4290395767"/>
                      </a:ext>
                    </a:extLst>
                  </a:tr>
                </a:tbl>
              </a:graphicData>
            </a:graphic>
          </p:graphicFrame>
        </mc:Fallback>
      </mc:AlternateContent>
      <p:sp>
        <p:nvSpPr>
          <p:cNvPr id="18" name="!!tempi-esecuzione-init-titolo">
            <a:extLst>
              <a:ext uri="{FF2B5EF4-FFF2-40B4-BE49-F238E27FC236}">
                <a16:creationId xmlns:a16="http://schemas.microsoft.com/office/drawing/2014/main" id="{CF443A33-AEB2-19E9-7E69-8E7E8AFE1354}"/>
              </a:ext>
            </a:extLst>
          </p:cNvPr>
          <p:cNvSpPr/>
          <p:nvPr/>
        </p:nvSpPr>
        <p:spPr>
          <a:xfrm>
            <a:off x="3275999" y="1839536"/>
            <a:ext cx="5508000" cy="27623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7" name="!!tempi-esecuzione-init-tempo">
            <a:extLst>
              <a:ext uri="{FF2B5EF4-FFF2-40B4-BE49-F238E27FC236}">
                <a16:creationId xmlns:a16="http://schemas.microsoft.com/office/drawing/2014/main" id="{4FC8D3C1-666F-2858-1BE4-05D452C6A0B6}"/>
              </a:ext>
            </a:extLst>
          </p:cNvPr>
          <p:cNvSpPr/>
          <p:nvPr/>
        </p:nvSpPr>
        <p:spPr>
          <a:xfrm>
            <a:off x="3275999" y="2106437"/>
            <a:ext cx="5508000" cy="28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tempi-esecuzione-scena1-titolo">
            <a:extLst>
              <a:ext uri="{FF2B5EF4-FFF2-40B4-BE49-F238E27FC236}">
                <a16:creationId xmlns:a16="http://schemas.microsoft.com/office/drawing/2014/main" id="{A9625304-7B30-D0DE-681C-37EF53A00B42}"/>
              </a:ext>
            </a:extLst>
          </p:cNvPr>
          <p:cNvSpPr/>
          <p:nvPr/>
        </p:nvSpPr>
        <p:spPr>
          <a:xfrm>
            <a:off x="3275998" y="2388143"/>
            <a:ext cx="5508000" cy="360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tempi-esecuzione-scena1-no_shadow">
            <a:extLst>
              <a:ext uri="{FF2B5EF4-FFF2-40B4-BE49-F238E27FC236}">
                <a16:creationId xmlns:a16="http://schemas.microsoft.com/office/drawing/2014/main" id="{CA5C8ECD-957D-A1C2-D4D2-3F8C77832182}"/>
              </a:ext>
            </a:extLst>
          </p:cNvPr>
          <p:cNvSpPr/>
          <p:nvPr/>
        </p:nvSpPr>
        <p:spPr>
          <a:xfrm>
            <a:off x="3275997"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tempi-esecuzione-scena1-shadow">
            <a:extLst>
              <a:ext uri="{FF2B5EF4-FFF2-40B4-BE49-F238E27FC236}">
                <a16:creationId xmlns:a16="http://schemas.microsoft.com/office/drawing/2014/main" id="{D9CB1EF7-CA18-5C5B-6F79-A24EFC478ACE}"/>
              </a:ext>
            </a:extLst>
          </p:cNvPr>
          <p:cNvSpPr/>
          <p:nvPr/>
        </p:nvSpPr>
        <p:spPr>
          <a:xfrm>
            <a:off x="5110365"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tempi-esecuzione-scena1-confronto">
            <a:extLst>
              <a:ext uri="{FF2B5EF4-FFF2-40B4-BE49-F238E27FC236}">
                <a16:creationId xmlns:a16="http://schemas.microsoft.com/office/drawing/2014/main" id="{B624818E-C629-9CCD-A9CE-87DB557FC4E5}"/>
              </a:ext>
            </a:extLst>
          </p:cNvPr>
          <p:cNvSpPr/>
          <p:nvPr/>
        </p:nvSpPr>
        <p:spPr>
          <a:xfrm>
            <a:off x="6947182" y="2664009"/>
            <a:ext cx="1839263" cy="5256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5" name="!!tempi-esecuzione-scena2-titolo">
            <a:extLst>
              <a:ext uri="{FF2B5EF4-FFF2-40B4-BE49-F238E27FC236}">
                <a16:creationId xmlns:a16="http://schemas.microsoft.com/office/drawing/2014/main" id="{BFCAD314-06D7-FD7B-6D34-FB40B1D1FEC3}"/>
              </a:ext>
            </a:extLst>
          </p:cNvPr>
          <p:cNvSpPr/>
          <p:nvPr/>
        </p:nvSpPr>
        <p:spPr>
          <a:xfrm>
            <a:off x="3275998" y="3209330"/>
            <a:ext cx="5508000" cy="285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mpi-esecuzione-scena2-tempo">
            <a:extLst>
              <a:ext uri="{FF2B5EF4-FFF2-40B4-BE49-F238E27FC236}">
                <a16:creationId xmlns:a16="http://schemas.microsoft.com/office/drawing/2014/main" id="{E8E069A0-52EA-9CAB-7349-66894E09A60A}"/>
              </a:ext>
            </a:extLst>
          </p:cNvPr>
          <p:cNvSpPr/>
          <p:nvPr/>
        </p:nvSpPr>
        <p:spPr>
          <a:xfrm>
            <a:off x="3275998" y="3505978"/>
            <a:ext cx="5508000" cy="5426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3" name="!!tempi-esecuzione-scena3-titolo">
            <a:extLst>
              <a:ext uri="{FF2B5EF4-FFF2-40B4-BE49-F238E27FC236}">
                <a16:creationId xmlns:a16="http://schemas.microsoft.com/office/drawing/2014/main" id="{D150B096-5609-DFFE-57FA-8332ABC9CBC8}"/>
              </a:ext>
            </a:extLst>
          </p:cNvPr>
          <p:cNvSpPr/>
          <p:nvPr/>
        </p:nvSpPr>
        <p:spPr>
          <a:xfrm>
            <a:off x="3275998" y="4043946"/>
            <a:ext cx="5508000" cy="2859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4" name="!!tempi-esecuzione-scena3-tempo">
            <a:extLst>
              <a:ext uri="{FF2B5EF4-FFF2-40B4-BE49-F238E27FC236}">
                <a16:creationId xmlns:a16="http://schemas.microsoft.com/office/drawing/2014/main" id="{1743EC43-93DE-0B9B-D842-164877007C1A}"/>
              </a:ext>
            </a:extLst>
          </p:cNvPr>
          <p:cNvSpPr/>
          <p:nvPr/>
        </p:nvSpPr>
        <p:spPr>
          <a:xfrm>
            <a:off x="3275998" y="4330434"/>
            <a:ext cx="5508000" cy="5426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endPar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endParaRPr>
          </a:p>
        </p:txBody>
      </p:sp>
      <p:sp>
        <p:nvSpPr>
          <p:cNvPr id="10" name="!!sottotitolo">
            <a:extLst>
              <a:ext uri="{FF2B5EF4-FFF2-40B4-BE49-F238E27FC236}">
                <a16:creationId xmlns:a16="http://schemas.microsoft.com/office/drawing/2014/main" id="{48F21D10-AEBF-C24B-CFE2-25F52D5E890F}"/>
              </a:ext>
            </a:extLst>
          </p:cNvPr>
          <p:cNvSpPr/>
          <p:nvPr/>
        </p:nvSpPr>
        <p:spPr>
          <a:xfrm>
            <a:off x="1919059" y="1155101"/>
            <a:ext cx="2768444"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Tempi di esecuzione</a:t>
            </a:r>
          </a:p>
        </p:txBody>
      </p:sp>
    </p:spTree>
    <p:extLst>
      <p:ext uri="{BB962C8B-B14F-4D97-AF65-F5344CB8AC3E}">
        <p14:creationId xmlns:p14="http://schemas.microsoft.com/office/powerpoint/2010/main" val="1036477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xit" presetSubtype="0" fill="hold" grpId="0" nodeType="after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1000"/>
                            </p:stCondLst>
                            <p:childTnLst>
                              <p:par>
                                <p:cTn id="14" presetID="10" presetClass="exit" presetSubtype="0" fill="hold" grpId="0" nodeType="afterEffect">
                                  <p:stCondLst>
                                    <p:cond delay="0"/>
                                  </p:stCondLst>
                                  <p:childTnLst>
                                    <p:animEffect transition="out" filter="fade">
                                      <p:cBhvr>
                                        <p:cTn id="15" dur="500"/>
                                        <p:tgtEl>
                                          <p:spTgt spid="47"/>
                                        </p:tgtEl>
                                      </p:cBhvr>
                                    </p:animEffect>
                                    <p:set>
                                      <p:cBhvr>
                                        <p:cTn id="16" dur="1" fill="hold">
                                          <p:stCondLst>
                                            <p:cond delay="499"/>
                                          </p:stCondLst>
                                        </p:cTn>
                                        <p:tgtEl>
                                          <p:spTgt spid="4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ppt_y</p:attrName>
                                        </p:attrNameLst>
                                      </p:cBhvr>
                                      <p:tavLst>
                                        <p:tav tm="0">
                                          <p:val>
                                            <p:strVal val="#ppt_y-#ppt_h*1.125000"/>
                                          </p:val>
                                        </p:tav>
                                        <p:tav tm="100000">
                                          <p:val>
                                            <p:strVal val="#ppt_y"/>
                                          </p:val>
                                        </p:tav>
                                      </p:tavLst>
                                    </p:anim>
                                    <p:animEffect transition="in" filter="wipe(down)">
                                      <p:cBhvr>
                                        <p:cTn id="22" dur="500"/>
                                        <p:tgtEl>
                                          <p:spTgt spid="14"/>
                                        </p:tgtEl>
                                      </p:cBhvr>
                                    </p:animEffect>
                                  </p:childTnLst>
                                </p:cTn>
                              </p:par>
                            </p:childTnLst>
                          </p:cTn>
                        </p:par>
                        <p:par>
                          <p:cTn id="23" fill="hold">
                            <p:stCondLst>
                              <p:cond delay="500"/>
                            </p:stCondLst>
                            <p:childTnLst>
                              <p:par>
                                <p:cTn id="24" presetID="10" presetClass="exit" presetSubtype="0" fill="hold" grpId="0" nodeType="afterEffect">
                                  <p:stCondLst>
                                    <p:cond delay="0"/>
                                  </p:stCondLst>
                                  <p:childTnLst>
                                    <p:animEffect transition="out" filter="fade">
                                      <p:cBhvr>
                                        <p:cTn id="25" dur="500"/>
                                        <p:tgtEl>
                                          <p:spTgt spid="22"/>
                                        </p:tgtEl>
                                      </p:cBhvr>
                                    </p:animEffect>
                                    <p:set>
                                      <p:cBhvr>
                                        <p:cTn id="26" dur="1" fill="hold">
                                          <p:stCondLst>
                                            <p:cond delay="499"/>
                                          </p:stCondLst>
                                        </p:cTn>
                                        <p:tgtEl>
                                          <p:spTgt spid="2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0" nodeType="clickEffect">
                                  <p:stCondLst>
                                    <p:cond delay="0"/>
                                  </p:stCondLst>
                                  <p:childTnLst>
                                    <p:animEffect transition="out" filter="fade">
                                      <p:cBhvr>
                                        <p:cTn id="30" dur="500"/>
                                        <p:tgtEl>
                                          <p:spTgt spid="21"/>
                                        </p:tgtEl>
                                      </p:cBhvr>
                                    </p:animEffect>
                                    <p:set>
                                      <p:cBhvr>
                                        <p:cTn id="31" dur="1" fill="hold">
                                          <p:stCondLst>
                                            <p:cond delay="499"/>
                                          </p:stCondLst>
                                        </p:cTn>
                                        <p:tgtEl>
                                          <p:spTgt spid="2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0" nodeType="clickEffect">
                                  <p:stCondLst>
                                    <p:cond delay="0"/>
                                  </p:stCondLst>
                                  <p:childTnLst>
                                    <p:animEffect transition="out" filter="fade">
                                      <p:cBhvr>
                                        <p:cTn id="40" dur="500"/>
                                        <p:tgtEl>
                                          <p:spTgt spid="24"/>
                                        </p:tgtEl>
                                      </p:cBhvr>
                                    </p:animEffect>
                                    <p:set>
                                      <p:cBhvr>
                                        <p:cTn id="41" dur="1" fill="hold">
                                          <p:stCondLst>
                                            <p:cond delay="499"/>
                                          </p:stCondLst>
                                        </p:cTn>
                                        <p:tgtEl>
                                          <p:spTgt spid="24"/>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nodeType="clickEffect">
                                  <p:stCondLst>
                                    <p:cond delay="0"/>
                                  </p:stCondLst>
                                  <p:childTnLst>
                                    <p:set>
                                      <p:cBhvr>
                                        <p:cTn id="45" dur="1" fill="hold">
                                          <p:stCondLst>
                                            <p:cond delay="0"/>
                                          </p:stCondLst>
                                        </p:cTn>
                                        <p:tgtEl>
                                          <p:spTgt spid="26"/>
                                        </p:tgtEl>
                                        <p:attrNameLst>
                                          <p:attrName>style.visibility</p:attrName>
                                        </p:attrNameLst>
                                      </p:cBhvr>
                                      <p:to>
                                        <p:strVal val="visible"/>
                                      </p:to>
                                    </p:set>
                                    <p:anim calcmode="lin" valueType="num">
                                      <p:cBhvr additive="base">
                                        <p:cTn id="46" dur="500"/>
                                        <p:tgtEl>
                                          <p:spTgt spid="26"/>
                                        </p:tgtEl>
                                        <p:attrNameLst>
                                          <p:attrName>ppt_y</p:attrName>
                                        </p:attrNameLst>
                                      </p:cBhvr>
                                      <p:tavLst>
                                        <p:tav tm="0">
                                          <p:val>
                                            <p:strVal val="#ppt_y-#ppt_h*1.125000"/>
                                          </p:val>
                                        </p:tav>
                                        <p:tav tm="100000">
                                          <p:val>
                                            <p:strVal val="#ppt_y"/>
                                          </p:val>
                                        </p:tav>
                                      </p:tavLst>
                                    </p:anim>
                                    <p:animEffect transition="in" filter="wipe(down)">
                                      <p:cBhvr>
                                        <p:cTn id="47" dur="500"/>
                                        <p:tgtEl>
                                          <p:spTgt spid="26"/>
                                        </p:tgtEl>
                                      </p:cBhvr>
                                    </p:animEffect>
                                  </p:childTnLst>
                                </p:cTn>
                              </p:par>
                            </p:childTnLst>
                          </p:cTn>
                        </p:par>
                        <p:par>
                          <p:cTn id="48" fill="hold">
                            <p:stCondLst>
                              <p:cond delay="500"/>
                            </p:stCondLst>
                            <p:childTnLst>
                              <p:par>
                                <p:cTn id="49" presetID="10" presetClass="exit" presetSubtype="0" fill="hold" grpId="0" nodeType="afterEffect">
                                  <p:stCondLst>
                                    <p:cond delay="0"/>
                                  </p:stCondLst>
                                  <p:childTnLst>
                                    <p:animEffect transition="out" filter="fade">
                                      <p:cBhvr>
                                        <p:cTn id="50" dur="500"/>
                                        <p:tgtEl>
                                          <p:spTgt spid="25"/>
                                        </p:tgtEl>
                                      </p:cBhvr>
                                    </p:animEffect>
                                    <p:set>
                                      <p:cBhvr>
                                        <p:cTn id="51" dur="1" fill="hold">
                                          <p:stCondLst>
                                            <p:cond delay="499"/>
                                          </p:stCondLst>
                                        </p:cTn>
                                        <p:tgtEl>
                                          <p:spTgt spid="25"/>
                                        </p:tgtEl>
                                        <p:attrNameLst>
                                          <p:attrName>style.visibility</p:attrName>
                                        </p:attrNameLst>
                                      </p:cBhvr>
                                      <p:to>
                                        <p:strVal val="hidden"/>
                                      </p:to>
                                    </p:set>
                                  </p:childTnLst>
                                </p:cTn>
                              </p:par>
                            </p:childTnLst>
                          </p:cTn>
                        </p:par>
                        <p:par>
                          <p:cTn id="52" fill="hold">
                            <p:stCondLst>
                              <p:cond delay="1000"/>
                            </p:stCondLst>
                            <p:childTnLst>
                              <p:par>
                                <p:cTn id="53" presetID="10" presetClass="exit" presetSubtype="0" fill="hold" grpId="0" nodeType="afterEffect">
                                  <p:stCondLst>
                                    <p:cond delay="0"/>
                                  </p:stCondLst>
                                  <p:childTnLst>
                                    <p:animEffect transition="out" filter="fade">
                                      <p:cBhvr>
                                        <p:cTn id="54" dur="500"/>
                                        <p:tgtEl>
                                          <p:spTgt spid="51"/>
                                        </p:tgtEl>
                                      </p:cBhvr>
                                    </p:animEffect>
                                    <p:set>
                                      <p:cBhvr>
                                        <p:cTn id="55" dur="1" fill="hold">
                                          <p:stCondLst>
                                            <p:cond delay="499"/>
                                          </p:stCondLst>
                                        </p:cTn>
                                        <p:tgtEl>
                                          <p:spTgt spid="51"/>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2" presetClass="entr" presetSubtype="1"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additive="base">
                                        <p:cTn id="60" dur="500"/>
                                        <p:tgtEl>
                                          <p:spTgt spid="30"/>
                                        </p:tgtEl>
                                        <p:attrNameLst>
                                          <p:attrName>ppt_y</p:attrName>
                                        </p:attrNameLst>
                                      </p:cBhvr>
                                      <p:tavLst>
                                        <p:tav tm="0">
                                          <p:val>
                                            <p:strVal val="#ppt_y-#ppt_h*1.125000"/>
                                          </p:val>
                                        </p:tav>
                                        <p:tav tm="100000">
                                          <p:val>
                                            <p:strVal val="#ppt_y"/>
                                          </p:val>
                                        </p:tav>
                                      </p:tavLst>
                                    </p:anim>
                                    <p:animEffect transition="in" filter="wipe(down)">
                                      <p:cBhvr>
                                        <p:cTn id="61" dur="500"/>
                                        <p:tgtEl>
                                          <p:spTgt spid="30"/>
                                        </p:tgtEl>
                                      </p:cBhvr>
                                    </p:animEffect>
                                  </p:childTnLst>
                                </p:cTn>
                              </p:par>
                            </p:childTnLst>
                          </p:cTn>
                        </p:par>
                        <p:par>
                          <p:cTn id="62" fill="hold">
                            <p:stCondLst>
                              <p:cond delay="500"/>
                            </p:stCondLst>
                            <p:childTnLst>
                              <p:par>
                                <p:cTn id="63" presetID="10" presetClass="exit" presetSubtype="0" fill="hold" grpId="0" nodeType="afterEffect">
                                  <p:stCondLst>
                                    <p:cond delay="0"/>
                                  </p:stCondLst>
                                  <p:childTnLst>
                                    <p:animEffect transition="out" filter="fade">
                                      <p:cBhvr>
                                        <p:cTn id="64" dur="500"/>
                                        <p:tgtEl>
                                          <p:spTgt spid="53"/>
                                        </p:tgtEl>
                                      </p:cBhvr>
                                    </p:animEffect>
                                    <p:set>
                                      <p:cBhvr>
                                        <p:cTn id="65" dur="1" fill="hold">
                                          <p:stCondLst>
                                            <p:cond delay="499"/>
                                          </p:stCondLst>
                                        </p:cTn>
                                        <p:tgtEl>
                                          <p:spTgt spid="53"/>
                                        </p:tgtEl>
                                        <p:attrNameLst>
                                          <p:attrName>style.visibility</p:attrName>
                                        </p:attrNameLst>
                                      </p:cBhvr>
                                      <p:to>
                                        <p:strVal val="hidden"/>
                                      </p:to>
                                    </p:set>
                                  </p:childTnLst>
                                </p:cTn>
                              </p:par>
                            </p:childTnLst>
                          </p:cTn>
                        </p:par>
                        <p:par>
                          <p:cTn id="66" fill="hold">
                            <p:stCondLst>
                              <p:cond delay="1000"/>
                            </p:stCondLst>
                            <p:childTnLst>
                              <p:par>
                                <p:cTn id="67" presetID="10" presetClass="exit" presetSubtype="0" fill="hold" grpId="0" nodeType="afterEffect">
                                  <p:stCondLst>
                                    <p:cond delay="0"/>
                                  </p:stCondLst>
                                  <p:childTnLst>
                                    <p:animEffect transition="out" filter="fade">
                                      <p:cBhvr>
                                        <p:cTn id="68" dur="500"/>
                                        <p:tgtEl>
                                          <p:spTgt spid="54"/>
                                        </p:tgtEl>
                                      </p:cBhvr>
                                    </p:animEffect>
                                    <p:set>
                                      <p:cBhvr>
                                        <p:cTn id="69"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7" grpId="0" animBg="1"/>
      <p:bldP spid="22" grpId="0" animBg="1"/>
      <p:bldP spid="21" grpId="0" animBg="1"/>
      <p:bldP spid="23" grpId="0" animBg="1"/>
      <p:bldP spid="24" grpId="0" animBg="1"/>
      <p:bldP spid="25" grpId="0" animBg="1"/>
      <p:bldP spid="51" grpId="0" animBg="1"/>
      <p:bldP spid="53" grpId="0" animBg="1"/>
      <p:bldP spid="5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vantaggi-connettore1">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897892" y="1653600"/>
            <a:ext cx="383563"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vantaggi-connettore2">
            <a:extLst>
              <a:ext uri="{FF2B5EF4-FFF2-40B4-BE49-F238E27FC236}">
                <a16:creationId xmlns:a16="http://schemas.microsoft.com/office/drawing/2014/main" id="{0AD6E7EE-CCBE-DBD0-F4F7-A79B870AAEA4}"/>
              </a:ext>
            </a:extLst>
          </p:cNvPr>
          <p:cNvCxnSpPr>
            <a:cxnSpLocks/>
            <a:stCxn id="9" idx="2"/>
            <a:endCxn id="17" idx="1"/>
          </p:cNvCxnSpPr>
          <p:nvPr/>
        </p:nvCxnSpPr>
        <p:spPr>
          <a:xfrm rot="16200000" flipH="1">
            <a:off x="2504004" y="2047488"/>
            <a:ext cx="1171339"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vantaggi-connettore3">
            <a:extLst>
              <a:ext uri="{FF2B5EF4-FFF2-40B4-BE49-F238E27FC236}">
                <a16:creationId xmlns:a16="http://schemas.microsoft.com/office/drawing/2014/main" id="{20828E8F-B454-2F5E-ADE2-12BB10F89B3F}"/>
              </a:ext>
            </a:extLst>
          </p:cNvPr>
          <p:cNvCxnSpPr>
            <a:cxnSpLocks/>
            <a:stCxn id="9" idx="2"/>
            <a:endCxn id="19" idx="1"/>
          </p:cNvCxnSpPr>
          <p:nvPr/>
        </p:nvCxnSpPr>
        <p:spPr>
          <a:xfrm rot="16200000" flipH="1">
            <a:off x="2110116" y="2441376"/>
            <a:ext cx="195911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vantaggi-connettore4">
            <a:extLst>
              <a:ext uri="{FF2B5EF4-FFF2-40B4-BE49-F238E27FC236}">
                <a16:creationId xmlns:a16="http://schemas.microsoft.com/office/drawing/2014/main" id="{C27A1E3E-0F63-3B90-7781-C0C8376C4CB7}"/>
              </a:ext>
            </a:extLst>
          </p:cNvPr>
          <p:cNvCxnSpPr>
            <a:cxnSpLocks/>
            <a:stCxn id="9" idx="2"/>
            <a:endCxn id="47" idx="1"/>
          </p:cNvCxnSpPr>
          <p:nvPr/>
        </p:nvCxnSpPr>
        <p:spPr>
          <a:xfrm rot="16200000" flipH="1">
            <a:off x="1716228" y="2835264"/>
            <a:ext cx="274689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vantaggi-punto1">
            <a:extLst>
              <a:ext uri="{FF2B5EF4-FFF2-40B4-BE49-F238E27FC236}">
                <a16:creationId xmlns:a16="http://schemas.microsoft.com/office/drawing/2014/main" id="{0ED60079-7EE1-E56F-8F27-9F0314BFBA98}"/>
              </a:ext>
            </a:extLst>
          </p:cNvPr>
          <p:cNvSpPr/>
          <p:nvPr/>
        </p:nvSpPr>
        <p:spPr>
          <a:xfrm>
            <a:off x="3318577" y="1808572"/>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Essendo una </a:t>
            </a:r>
            <a:r>
              <a:rPr lang="it-IT" sz="1500" b="1" i="1" dirty="0">
                <a:solidFill>
                  <a:schemeClr val="bg2">
                    <a:lumMod val="10000"/>
                  </a:schemeClr>
                </a:solidFill>
                <a:latin typeface="SF Pro Display" pitchFamily="2" charset="0"/>
                <a:ea typeface="SF Pro Display" pitchFamily="2" charset="0"/>
                <a:cs typeface="SF Pro Display" pitchFamily="2" charset="0"/>
              </a:rPr>
              <a:t>tecnica image-</a:t>
            </a:r>
            <a:r>
              <a:rPr lang="it-IT" sz="1500" b="1" i="1" dirty="0" err="1">
                <a:solidFill>
                  <a:schemeClr val="bg2">
                    <a:lumMod val="10000"/>
                  </a:schemeClr>
                </a:solidFill>
                <a:latin typeface="SF Pro Display" pitchFamily="2" charset="0"/>
                <a:ea typeface="SF Pro Display" pitchFamily="2" charset="0"/>
                <a:cs typeface="SF Pro Display" pitchFamily="2" charset="0"/>
              </a:rPr>
              <a:t>based</a:t>
            </a:r>
            <a:r>
              <a:rPr lang="it-IT" sz="1500" b="1" i="1" dirty="0">
                <a:solidFill>
                  <a:schemeClr val="bg2">
                    <a:lumMod val="10000"/>
                  </a:schemeClr>
                </a:solidFill>
                <a:latin typeface="SF Pro Display" pitchFamily="2" charset="0"/>
                <a:ea typeface="SF Pro Display" pitchFamily="2" charset="0"/>
                <a:cs typeface="SF Pro Display" pitchFamily="2" charset="0"/>
              </a:rPr>
              <a:t>,</a:t>
            </a:r>
            <a:r>
              <a:rPr lang="it-IT" sz="1500" i="1" dirty="0">
                <a:solidFill>
                  <a:schemeClr val="bg2">
                    <a:lumMod val="10000"/>
                  </a:schemeClr>
                </a:solidFill>
                <a:latin typeface="SF Pro Display" pitchFamily="2" charset="0"/>
                <a:ea typeface="SF Pro Display" pitchFamily="2" charset="0"/>
                <a:cs typeface="SF Pro Display" pitchFamily="2" charset="0"/>
              </a:rPr>
              <a:t> il tempo di esecuzione non si basa sulla </a:t>
            </a:r>
            <a:r>
              <a:rPr lang="it-IT" sz="1500" b="1" i="1" dirty="0">
                <a:solidFill>
                  <a:schemeClr val="bg2">
                    <a:lumMod val="10000"/>
                  </a:schemeClr>
                </a:solidFill>
                <a:latin typeface="SF Pro Display" pitchFamily="2" charset="0"/>
                <a:ea typeface="SF Pro Display" pitchFamily="2" charset="0"/>
                <a:cs typeface="SF Pro Display" pitchFamily="2" charset="0"/>
              </a:rPr>
              <a:t>complessità della scena.</a:t>
            </a:r>
          </a:p>
        </p:txBody>
      </p:sp>
      <p:sp>
        <p:nvSpPr>
          <p:cNvPr id="19" name="!!vantaggi-punto3">
            <a:extLst>
              <a:ext uri="{FF2B5EF4-FFF2-40B4-BE49-F238E27FC236}">
                <a16:creationId xmlns:a16="http://schemas.microsoft.com/office/drawing/2014/main" id="{3BB8EBB9-CD09-4975-8300-F670659766CF}"/>
              </a:ext>
            </a:extLst>
          </p:cNvPr>
          <p:cNvSpPr/>
          <p:nvPr/>
        </p:nvSpPr>
        <p:spPr>
          <a:xfrm>
            <a:off x="3318577" y="3384124"/>
            <a:ext cx="5465422" cy="531428"/>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Non richiede l'utilizzo dello </a:t>
            </a:r>
            <a:r>
              <a:rPr lang="it-IT" sz="1500" b="1" i="1" dirty="0">
                <a:solidFill>
                  <a:schemeClr val="bg2">
                    <a:lumMod val="10000"/>
                  </a:schemeClr>
                </a:solidFill>
                <a:latin typeface="SF Pro Display" pitchFamily="2" charset="0"/>
                <a:ea typeface="SF Pro Display" pitchFamily="2" charset="0"/>
                <a:cs typeface="SF Pro Display" pitchFamily="2" charset="0"/>
              </a:rPr>
              <a:t>stencil buffer</a:t>
            </a:r>
            <a:r>
              <a:rPr lang="it-IT" sz="1500" i="1" dirty="0">
                <a:solidFill>
                  <a:schemeClr val="bg2">
                    <a:lumMod val="10000"/>
                  </a:schemeClr>
                </a:solidFill>
                <a:latin typeface="SF Pro Display" pitchFamily="2" charset="0"/>
                <a:ea typeface="SF Pro Display" pitchFamily="2" charset="0"/>
                <a:cs typeface="SF Pro Display" pitchFamily="2" charset="0"/>
              </a:rPr>
              <a:t> per il calcolo degli "shadow volumes", che può </a:t>
            </a:r>
            <a:r>
              <a:rPr lang="it-IT" sz="1500" b="1" i="1" dirty="0">
                <a:solidFill>
                  <a:schemeClr val="bg2">
                    <a:lumMod val="10000"/>
                  </a:schemeClr>
                </a:solidFill>
                <a:latin typeface="SF Pro Display" pitchFamily="2" charset="0"/>
                <a:ea typeface="SF Pro Display" pitchFamily="2" charset="0"/>
                <a:cs typeface="SF Pro Display" pitchFamily="2" charset="0"/>
              </a:rPr>
              <a:t>appesantire le prestazioni finali.</a:t>
            </a:r>
          </a:p>
        </p:txBody>
      </p:sp>
      <p:sp>
        <p:nvSpPr>
          <p:cNvPr id="17" name="!!vantaggi-punto2">
            <a:extLst>
              <a:ext uri="{FF2B5EF4-FFF2-40B4-BE49-F238E27FC236}">
                <a16:creationId xmlns:a16="http://schemas.microsoft.com/office/drawing/2014/main" id="{945BFB18-DEE8-BE41-3333-1BF9C19101ED}"/>
              </a:ext>
            </a:extLst>
          </p:cNvPr>
          <p:cNvSpPr/>
          <p:nvPr/>
        </p:nvSpPr>
        <p:spPr>
          <a:xfrm>
            <a:off x="3318577" y="2457849"/>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Utilizza una texture, detta </a:t>
            </a:r>
            <a:r>
              <a:rPr lang="it-IT" sz="1500" b="1" i="1" dirty="0">
                <a:solidFill>
                  <a:schemeClr val="bg2">
                    <a:lumMod val="10000"/>
                  </a:schemeClr>
                </a:solidFill>
                <a:latin typeface="SF Pro Display" pitchFamily="2" charset="0"/>
                <a:ea typeface="SF Pro Display" pitchFamily="2" charset="0"/>
                <a:cs typeface="SF Pro Display" pitchFamily="2" charset="0"/>
              </a:rPr>
              <a:t>"shadow map",</a:t>
            </a:r>
            <a:r>
              <a:rPr lang="it-IT" sz="1500" i="1" dirty="0">
                <a:solidFill>
                  <a:schemeClr val="bg2">
                    <a:lumMod val="10000"/>
                  </a:schemeClr>
                </a:solidFill>
                <a:latin typeface="SF Pro Display" pitchFamily="2" charset="0"/>
                <a:ea typeface="SF Pro Display" pitchFamily="2" charset="0"/>
                <a:cs typeface="SF Pro Display" pitchFamily="2" charset="0"/>
              </a:rPr>
              <a:t> per memorizzare </a:t>
            </a:r>
            <a:r>
              <a:rPr lang="it-IT" sz="1500" b="1" i="1" dirty="0">
                <a:solidFill>
                  <a:schemeClr val="bg2">
                    <a:lumMod val="10000"/>
                  </a:schemeClr>
                </a:solidFill>
                <a:latin typeface="SF Pro Display" pitchFamily="2" charset="0"/>
                <a:ea typeface="SF Pro Display" pitchFamily="2" charset="0"/>
                <a:cs typeface="SF Pro Display" pitchFamily="2" charset="0"/>
              </a:rPr>
              <a:t>velocemente</a:t>
            </a:r>
            <a:r>
              <a:rPr lang="it-IT" sz="1500" i="1" dirty="0">
                <a:solidFill>
                  <a:schemeClr val="bg2">
                    <a:lumMod val="10000"/>
                  </a:schemeClr>
                </a:solidFill>
                <a:latin typeface="SF Pro Display" pitchFamily="2" charset="0"/>
                <a:ea typeface="SF Pro Display" pitchFamily="2" charset="0"/>
                <a:cs typeface="SF Pro Display" pitchFamily="2" charset="0"/>
              </a:rPr>
              <a:t> e in modo </a:t>
            </a:r>
            <a:r>
              <a:rPr lang="it-IT" sz="1500" b="1" i="1" dirty="0">
                <a:solidFill>
                  <a:schemeClr val="bg2">
                    <a:lumMod val="10000"/>
                  </a:schemeClr>
                </a:solidFill>
                <a:latin typeface="SF Pro Display" pitchFamily="2" charset="0"/>
                <a:ea typeface="SF Pro Display" pitchFamily="2" charset="0"/>
                <a:cs typeface="SF Pro Display" pitchFamily="2" charset="0"/>
              </a:rPr>
              <a:t>efficace</a:t>
            </a:r>
            <a:r>
              <a:rPr lang="it-IT" sz="1500" i="1" dirty="0">
                <a:solidFill>
                  <a:schemeClr val="bg2">
                    <a:lumMod val="10000"/>
                  </a:schemeClr>
                </a:solidFill>
                <a:latin typeface="SF Pro Display" pitchFamily="2" charset="0"/>
                <a:ea typeface="SF Pro Display" pitchFamily="2" charset="0"/>
                <a:cs typeface="SF Pro Display" pitchFamily="2" charset="0"/>
              </a:rPr>
              <a:t> le informazioni di </a:t>
            </a:r>
            <a:r>
              <a:rPr lang="it-IT" sz="1500" b="1" i="1" dirty="0">
                <a:solidFill>
                  <a:schemeClr val="bg2">
                    <a:lumMod val="10000"/>
                  </a:schemeClr>
                </a:solidFill>
                <a:latin typeface="SF Pro Display" pitchFamily="2" charset="0"/>
                <a:ea typeface="SF Pro Display" pitchFamily="2" charset="0"/>
                <a:cs typeface="SF Pro Display" pitchFamily="2" charset="0"/>
              </a:rPr>
              <a:t>shading</a:t>
            </a:r>
            <a:r>
              <a:rPr lang="it-IT" sz="1500" i="1" dirty="0">
                <a:solidFill>
                  <a:schemeClr val="bg2">
                    <a:lumMod val="10000"/>
                  </a:schemeClr>
                </a:solidFill>
                <a:latin typeface="SF Pro Display" pitchFamily="2" charset="0"/>
                <a:ea typeface="SF Pro Display" pitchFamily="2" charset="0"/>
                <a:cs typeface="SF Pro Display" pitchFamily="2" charset="0"/>
              </a:rPr>
              <a:t> di una fonte luminosa.</a:t>
            </a:r>
          </a:p>
        </p:txBody>
      </p:sp>
      <p:sp>
        <p:nvSpPr>
          <p:cNvPr id="47" name="!!vantaggi-punto4">
            <a:extLst>
              <a:ext uri="{FF2B5EF4-FFF2-40B4-BE49-F238E27FC236}">
                <a16:creationId xmlns:a16="http://schemas.microsoft.com/office/drawing/2014/main" id="{0F8C1E0D-75CE-BBD3-229A-FF53BE9EA2F1}"/>
              </a:ext>
            </a:extLst>
          </p:cNvPr>
          <p:cNvSpPr/>
          <p:nvPr/>
        </p:nvSpPr>
        <p:spPr>
          <a:xfrm>
            <a:off x="3318577" y="4033401"/>
            <a:ext cx="5465422" cy="808426"/>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500" i="1" dirty="0">
                <a:solidFill>
                  <a:schemeClr val="bg2">
                    <a:lumMod val="10000"/>
                  </a:schemeClr>
                </a:solidFill>
                <a:latin typeface="SF Pro Display" pitchFamily="2" charset="0"/>
                <a:ea typeface="SF Pro Display" pitchFamily="2" charset="0"/>
                <a:cs typeface="SF Pro Display" pitchFamily="2" charset="0"/>
              </a:rPr>
              <a:t>La </a:t>
            </a:r>
            <a:r>
              <a:rPr lang="it-IT" sz="1500" b="1" i="1" dirty="0">
                <a:solidFill>
                  <a:schemeClr val="bg2">
                    <a:lumMod val="10000"/>
                  </a:schemeClr>
                </a:solidFill>
                <a:latin typeface="SF Pro Display" pitchFamily="2" charset="0"/>
                <a:ea typeface="SF Pro Display" pitchFamily="2" charset="0"/>
                <a:cs typeface="SF Pro Display" pitchFamily="2" charset="0"/>
              </a:rPr>
              <a:t>trasformazione lineare</a:t>
            </a:r>
            <a:r>
              <a:rPr lang="it-IT" sz="1500" i="1" dirty="0">
                <a:solidFill>
                  <a:schemeClr val="bg2">
                    <a:lumMod val="10000"/>
                  </a:schemeClr>
                </a:solidFill>
                <a:latin typeface="SF Pro Display" pitchFamily="2" charset="0"/>
                <a:ea typeface="SF Pro Display" pitchFamily="2" charset="0"/>
                <a:cs typeface="SF Pro Display" pitchFamily="2" charset="0"/>
              </a:rPr>
              <a:t> utilizzata per la </a:t>
            </a:r>
            <a:r>
              <a:rPr lang="it-IT" sz="1500" b="1" i="1" dirty="0">
                <a:solidFill>
                  <a:schemeClr val="bg2">
                    <a:lumMod val="10000"/>
                  </a:schemeClr>
                </a:solidFill>
                <a:latin typeface="SF Pro Display" pitchFamily="2" charset="0"/>
                <a:ea typeface="SF Pro Display" pitchFamily="2" charset="0"/>
                <a:cs typeface="SF Pro Display" pitchFamily="2" charset="0"/>
              </a:rPr>
              <a:t>proiezione della shadow map</a:t>
            </a:r>
            <a:r>
              <a:rPr lang="it-IT" sz="1500" i="1" dirty="0">
                <a:solidFill>
                  <a:schemeClr val="bg2">
                    <a:lumMod val="10000"/>
                  </a:schemeClr>
                </a:solidFill>
                <a:latin typeface="SF Pro Display" pitchFamily="2" charset="0"/>
                <a:ea typeface="SF Pro Display" pitchFamily="2" charset="0"/>
                <a:cs typeface="SF Pro Display" pitchFamily="2" charset="0"/>
              </a:rPr>
              <a:t> ha un costo che dipende dalla </a:t>
            </a:r>
            <a:r>
              <a:rPr lang="it-IT" sz="1500" b="1" i="1" dirty="0">
                <a:solidFill>
                  <a:schemeClr val="bg2">
                    <a:lumMod val="10000"/>
                  </a:schemeClr>
                </a:solidFill>
                <a:latin typeface="SF Pro Display" pitchFamily="2" charset="0"/>
                <a:ea typeface="SF Pro Display" pitchFamily="2" charset="0"/>
                <a:cs typeface="SF Pro Display" pitchFamily="2" charset="0"/>
              </a:rPr>
              <a:t>risoluzione del viewport.</a:t>
            </a:r>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Vantaggi</a:t>
            </a:r>
          </a:p>
        </p:txBody>
      </p:sp>
    </p:spTree>
    <p:extLst>
      <p:ext uri="{BB962C8B-B14F-4D97-AF65-F5344CB8AC3E}">
        <p14:creationId xmlns:p14="http://schemas.microsoft.com/office/powerpoint/2010/main" val="39315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down)">
                                      <p:cBhvr>
                                        <p:cTn id="18" dur="500"/>
                                        <p:tgtEl>
                                          <p:spTgt spid="1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p:tgtEl>
                                          <p:spTgt spid="20"/>
                                        </p:tgtEl>
                                        <p:attrNameLst>
                                          <p:attrName>ppt_y</p:attrName>
                                        </p:attrNameLst>
                                      </p:cBhvr>
                                      <p:tavLst>
                                        <p:tav tm="0">
                                          <p:val>
                                            <p:strVal val="#ppt_y-#ppt_h*1.125000"/>
                                          </p:val>
                                        </p:tav>
                                        <p:tav tm="100000">
                                          <p:val>
                                            <p:strVal val="#ppt_y"/>
                                          </p:val>
                                        </p:tav>
                                      </p:tavLst>
                                    </p:anim>
                                    <p:animEffect transition="in" filter="wipe(down)">
                                      <p:cBhvr>
                                        <p:cTn id="28" dur="500"/>
                                        <p:tgtEl>
                                          <p:spTgt spid="20"/>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p:tgtEl>
                                          <p:spTgt spid="48"/>
                                        </p:tgtEl>
                                        <p:attrNameLst>
                                          <p:attrName>ppt_y</p:attrName>
                                        </p:attrNameLst>
                                      </p:cBhvr>
                                      <p:tavLst>
                                        <p:tav tm="0">
                                          <p:val>
                                            <p:strVal val="#ppt_y-#ppt_h*1.125000"/>
                                          </p:val>
                                        </p:tav>
                                        <p:tav tm="100000">
                                          <p:val>
                                            <p:strVal val="#ppt_y"/>
                                          </p:val>
                                        </p:tav>
                                      </p:tavLst>
                                    </p:anim>
                                    <p:animEffect transition="in" filter="wipe(down)">
                                      <p:cBhvr>
                                        <p:cTn id="38" dur="500"/>
                                        <p:tgtEl>
                                          <p:spTgt spid="48"/>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19" grpId="0" animBg="1"/>
      <p:bldP spid="17"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dirty="0">
              <a:solidFill>
                <a:schemeClr val="bg2">
                  <a:lumMod val="10000"/>
                </a:schemeClr>
              </a:solidFill>
            </a:endParaRPr>
          </a:p>
        </p:txBody>
      </p:sp>
      <p:cxnSp>
        <p:nvCxnSpPr>
          <p:cNvPr id="44" name="!!svantaggi-connettore1">
            <a:extLst>
              <a:ext uri="{FF2B5EF4-FFF2-40B4-BE49-F238E27FC236}">
                <a16:creationId xmlns:a16="http://schemas.microsoft.com/office/drawing/2014/main" id="{81477D6F-A69B-05EB-01C5-C58ED219CF9C}"/>
              </a:ext>
            </a:extLst>
          </p:cNvPr>
          <p:cNvCxnSpPr>
            <a:cxnSpLocks/>
            <a:stCxn id="9" idx="2"/>
            <a:endCxn id="45" idx="1"/>
          </p:cNvCxnSpPr>
          <p:nvPr/>
        </p:nvCxnSpPr>
        <p:spPr>
          <a:xfrm rot="16200000" flipH="1">
            <a:off x="2914733" y="1636759"/>
            <a:ext cx="349880"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 name="!!svantaggi-connettore2">
            <a:extLst>
              <a:ext uri="{FF2B5EF4-FFF2-40B4-BE49-F238E27FC236}">
                <a16:creationId xmlns:a16="http://schemas.microsoft.com/office/drawing/2014/main" id="{752BFA32-0287-2F71-9FCC-66ED1A073BA2}"/>
              </a:ext>
            </a:extLst>
          </p:cNvPr>
          <p:cNvCxnSpPr>
            <a:cxnSpLocks/>
            <a:stCxn id="9" idx="2"/>
            <a:endCxn id="3" idx="1"/>
          </p:cNvCxnSpPr>
          <p:nvPr/>
        </p:nvCxnSpPr>
        <p:spPr>
          <a:xfrm rot="16200000" flipH="1">
            <a:off x="2551168" y="2000324"/>
            <a:ext cx="1077011"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vantaggi-connettore3">
            <a:extLst>
              <a:ext uri="{FF2B5EF4-FFF2-40B4-BE49-F238E27FC236}">
                <a16:creationId xmlns:a16="http://schemas.microsoft.com/office/drawing/2014/main" id="{DD48EEC4-9349-2F1B-962E-809FFDD51998}"/>
              </a:ext>
            </a:extLst>
          </p:cNvPr>
          <p:cNvCxnSpPr>
            <a:cxnSpLocks/>
            <a:stCxn id="9" idx="2"/>
            <a:endCxn id="13" idx="1"/>
          </p:cNvCxnSpPr>
          <p:nvPr/>
        </p:nvCxnSpPr>
        <p:spPr>
          <a:xfrm rot="16200000" flipH="1">
            <a:off x="2122969" y="2428523"/>
            <a:ext cx="1933408"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vantaggi-connettore4">
            <a:extLst>
              <a:ext uri="{FF2B5EF4-FFF2-40B4-BE49-F238E27FC236}">
                <a16:creationId xmlns:a16="http://schemas.microsoft.com/office/drawing/2014/main" id="{BEC72178-BED4-3BB1-5BBD-ED19D6D6C24A}"/>
              </a:ext>
            </a:extLst>
          </p:cNvPr>
          <p:cNvCxnSpPr>
            <a:cxnSpLocks/>
            <a:stCxn id="9" idx="2"/>
            <a:endCxn id="11" idx="1"/>
          </p:cNvCxnSpPr>
          <p:nvPr/>
        </p:nvCxnSpPr>
        <p:spPr>
          <a:xfrm rot="16200000" flipH="1">
            <a:off x="1694771" y="2856721"/>
            <a:ext cx="2789805" cy="457807"/>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svantaggi-punto1">
            <a:extLst>
              <a:ext uri="{FF2B5EF4-FFF2-40B4-BE49-F238E27FC236}">
                <a16:creationId xmlns:a16="http://schemas.microsoft.com/office/drawing/2014/main" id="{0ED60079-7EE1-E56F-8F27-9F0314BFBA98}"/>
              </a:ext>
            </a:extLst>
          </p:cNvPr>
          <p:cNvSpPr/>
          <p:nvPr/>
        </p:nvSpPr>
        <p:spPr>
          <a:xfrm>
            <a:off x="3318577" y="1792618"/>
            <a:ext cx="5465422" cy="495970"/>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Si possono presentare </a:t>
            </a:r>
            <a:r>
              <a:rPr lang="it-IT" b="1" i="1" dirty="0">
                <a:solidFill>
                  <a:schemeClr val="bg2">
                    <a:lumMod val="10000"/>
                  </a:schemeClr>
                </a:solidFill>
                <a:latin typeface="SF Pro Display" pitchFamily="2" charset="0"/>
                <a:ea typeface="SF Pro Display" pitchFamily="2" charset="0"/>
                <a:cs typeface="SF Pro Display" pitchFamily="2" charset="0"/>
              </a:rPr>
              <a:t>problemi di aliasing</a:t>
            </a:r>
            <a:r>
              <a:rPr lang="it-IT" i="1" dirty="0">
                <a:solidFill>
                  <a:schemeClr val="bg2">
                    <a:lumMod val="10000"/>
                  </a:schemeClr>
                </a:solidFill>
                <a:latin typeface="SF Pro Display" pitchFamily="2" charset="0"/>
                <a:ea typeface="SF Pro Display" pitchFamily="2" charset="0"/>
                <a:cs typeface="SF Pro Display" pitchFamily="2" charset="0"/>
              </a:rPr>
              <a:t> nell'utilizzare </a:t>
            </a:r>
            <a:r>
              <a:rPr lang="it-IT" b="1" i="1" dirty="0">
                <a:solidFill>
                  <a:schemeClr val="bg2">
                    <a:lumMod val="10000"/>
                  </a:schemeClr>
                </a:solidFill>
                <a:latin typeface="SF Pro Display" pitchFamily="2" charset="0"/>
                <a:ea typeface="SF Pro Display" pitchFamily="2" charset="0"/>
                <a:cs typeface="SF Pro Display" pitchFamily="2" charset="0"/>
              </a:rPr>
              <a:t>texture a bassa risoluzione </a:t>
            </a:r>
            <a:r>
              <a:rPr lang="it-IT" i="1" dirty="0">
                <a:solidFill>
                  <a:schemeClr val="bg2">
                    <a:lumMod val="10000"/>
                  </a:schemeClr>
                </a:solidFill>
                <a:latin typeface="SF Pro Display" pitchFamily="2" charset="0"/>
                <a:ea typeface="SF Pro Display" pitchFamily="2" charset="0"/>
                <a:cs typeface="SF Pro Display" pitchFamily="2" charset="0"/>
              </a:rPr>
              <a:t>per la </a:t>
            </a:r>
            <a:r>
              <a:rPr lang="it-IT" b="1" i="1" dirty="0">
                <a:solidFill>
                  <a:schemeClr val="bg2">
                    <a:lumMod val="10000"/>
                  </a:schemeClr>
                </a:solidFill>
                <a:latin typeface="SF Pro Display" pitchFamily="2" charset="0"/>
                <a:ea typeface="SF Pro Display" pitchFamily="2" charset="0"/>
                <a:cs typeface="SF Pro Display" pitchFamily="2" charset="0"/>
              </a:rPr>
              <a:t>shadow map.</a:t>
            </a:r>
          </a:p>
        </p:txBody>
      </p:sp>
      <p:sp>
        <p:nvSpPr>
          <p:cNvPr id="3" name="!!svantaggi-punto2">
            <a:extLst>
              <a:ext uri="{FF2B5EF4-FFF2-40B4-BE49-F238E27FC236}">
                <a16:creationId xmlns:a16="http://schemas.microsoft.com/office/drawing/2014/main" id="{354E00E2-1DF7-C3A6-3BF7-FD12E84C4A1E}"/>
              </a:ext>
            </a:extLst>
          </p:cNvPr>
          <p:cNvSpPr/>
          <p:nvPr/>
        </p:nvSpPr>
        <p:spPr>
          <a:xfrm>
            <a:off x="3318577" y="2390483"/>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È necessario </a:t>
            </a:r>
            <a:r>
              <a:rPr lang="it-IT" b="1" i="1" dirty="0">
                <a:solidFill>
                  <a:schemeClr val="bg2">
                    <a:lumMod val="10000"/>
                  </a:schemeClr>
                </a:solidFill>
                <a:latin typeface="SF Pro Display" pitchFamily="2" charset="0"/>
                <a:ea typeface="SF Pro Display" pitchFamily="2" charset="0"/>
                <a:cs typeface="SF Pro Display" pitchFamily="2" charset="0"/>
              </a:rPr>
              <a:t>renderizzare la scena per ogni fonte luminosa</a:t>
            </a:r>
            <a:r>
              <a:rPr lang="it-IT" i="1" dirty="0">
                <a:solidFill>
                  <a:schemeClr val="bg2">
                    <a:lumMod val="10000"/>
                  </a:schemeClr>
                </a:solidFill>
                <a:latin typeface="SF Pro Display" pitchFamily="2" charset="0"/>
                <a:ea typeface="SF Pro Display" pitchFamily="2" charset="0"/>
                <a:cs typeface="SF Pro Display" pitchFamily="2" charset="0"/>
              </a:rPr>
              <a:t> e ottenere una shadow map diversa per ogni luce </a:t>
            </a:r>
            <a:r>
              <a:rPr lang="it-IT" b="1" i="1" dirty="0">
                <a:solidFill>
                  <a:schemeClr val="bg2">
                    <a:lumMod val="10000"/>
                  </a:schemeClr>
                </a:solidFill>
                <a:latin typeface="SF Pro Display" pitchFamily="2" charset="0"/>
                <a:ea typeface="SF Pro Display" pitchFamily="2" charset="0"/>
                <a:cs typeface="SF Pro Display" pitchFamily="2" charset="0"/>
              </a:rPr>
              <a:t>(o in caso di luci puntiformi).</a:t>
            </a:r>
          </a:p>
        </p:txBody>
      </p:sp>
      <p:sp>
        <p:nvSpPr>
          <p:cNvPr id="13" name="!!svantaggi-punto3">
            <a:extLst>
              <a:ext uri="{FF2B5EF4-FFF2-40B4-BE49-F238E27FC236}">
                <a16:creationId xmlns:a16="http://schemas.microsoft.com/office/drawing/2014/main" id="{8E6B5B97-B66F-CA9E-C676-CBFA43BCE008}"/>
              </a:ext>
            </a:extLst>
          </p:cNvPr>
          <p:cNvSpPr/>
          <p:nvPr/>
        </p:nvSpPr>
        <p:spPr>
          <a:xfrm>
            <a:off x="3318577" y="3246880"/>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 fonte luminosa può </a:t>
            </a:r>
            <a:r>
              <a:rPr lang="it-IT" b="1" i="1" dirty="0">
                <a:solidFill>
                  <a:schemeClr val="bg2">
                    <a:lumMod val="10000"/>
                  </a:schemeClr>
                </a:solidFill>
                <a:latin typeface="SF Pro Display" pitchFamily="2" charset="0"/>
                <a:ea typeface="SF Pro Display" pitchFamily="2" charset="0"/>
                <a:cs typeface="SF Pro Display" pitchFamily="2" charset="0"/>
              </a:rPr>
              <a:t>generare le ombre</a:t>
            </a:r>
            <a:r>
              <a:rPr lang="it-IT" i="1" dirty="0">
                <a:solidFill>
                  <a:schemeClr val="bg2">
                    <a:lumMod val="10000"/>
                  </a:schemeClr>
                </a:solidFill>
                <a:latin typeface="SF Pro Display" pitchFamily="2" charset="0"/>
                <a:ea typeface="SF Pro Display" pitchFamily="2" charset="0"/>
                <a:cs typeface="SF Pro Display" pitchFamily="2" charset="0"/>
              </a:rPr>
              <a:t> solo all’interno del </a:t>
            </a:r>
            <a:r>
              <a:rPr lang="it-IT" b="1" i="1" dirty="0">
                <a:solidFill>
                  <a:schemeClr val="bg2">
                    <a:lumMod val="10000"/>
                  </a:schemeClr>
                </a:solidFill>
                <a:latin typeface="SF Pro Display" pitchFamily="2" charset="0"/>
                <a:ea typeface="SF Pro Display" pitchFamily="2" charset="0"/>
                <a:cs typeface="SF Pro Display" pitchFamily="2" charset="0"/>
              </a:rPr>
              <a:t>volume di vista dell’osservatore.</a:t>
            </a:r>
            <a:r>
              <a:rPr lang="it-IT" i="1" dirty="0">
                <a:solidFill>
                  <a:schemeClr val="bg2">
                    <a:lumMod val="10000"/>
                  </a:schemeClr>
                </a:solidFill>
                <a:latin typeface="SF Pro Display" pitchFamily="2" charset="0"/>
                <a:ea typeface="SF Pro Display" pitchFamily="2" charset="0"/>
                <a:cs typeface="SF Pro Display" pitchFamily="2" charset="0"/>
              </a:rPr>
              <a:t> È fondamentale </a:t>
            </a:r>
            <a:r>
              <a:rPr lang="it-IT" b="1" i="1" dirty="0">
                <a:solidFill>
                  <a:schemeClr val="bg2">
                    <a:lumMod val="10000"/>
                  </a:schemeClr>
                </a:solidFill>
                <a:latin typeface="SF Pro Display" pitchFamily="2" charset="0"/>
                <a:ea typeface="SF Pro Display" pitchFamily="2" charset="0"/>
                <a:cs typeface="SF Pro Display" pitchFamily="2" charset="0"/>
              </a:rPr>
              <a:t>garantire</a:t>
            </a:r>
            <a:r>
              <a:rPr lang="it-IT" i="1" dirty="0">
                <a:solidFill>
                  <a:schemeClr val="bg2">
                    <a:lumMod val="10000"/>
                  </a:schemeClr>
                </a:solidFill>
                <a:latin typeface="SF Pro Display" pitchFamily="2" charset="0"/>
                <a:ea typeface="SF Pro Display" pitchFamily="2" charset="0"/>
                <a:cs typeface="SF Pro Display" pitchFamily="2" charset="0"/>
              </a:rPr>
              <a:t> che tutti gli oggetti da ombreggiare rispettino questo </a:t>
            </a:r>
            <a:r>
              <a:rPr lang="it-IT" b="1" i="1" dirty="0">
                <a:solidFill>
                  <a:schemeClr val="bg2">
                    <a:lumMod val="10000"/>
                  </a:schemeClr>
                </a:solidFill>
                <a:latin typeface="SF Pro Display" pitchFamily="2" charset="0"/>
                <a:ea typeface="SF Pro Display" pitchFamily="2" charset="0"/>
                <a:cs typeface="SF Pro Display" pitchFamily="2" charset="0"/>
              </a:rPr>
              <a:t>vincolo.</a:t>
            </a:r>
          </a:p>
        </p:txBody>
      </p:sp>
      <p:sp>
        <p:nvSpPr>
          <p:cNvPr id="11" name="!!svantaggi-punto4">
            <a:extLst>
              <a:ext uri="{FF2B5EF4-FFF2-40B4-BE49-F238E27FC236}">
                <a16:creationId xmlns:a16="http://schemas.microsoft.com/office/drawing/2014/main" id="{0DC3E109-0FDD-871C-3183-C845CE695D2B}"/>
              </a:ext>
            </a:extLst>
          </p:cNvPr>
          <p:cNvSpPr/>
          <p:nvPr/>
        </p:nvSpPr>
        <p:spPr>
          <a:xfrm>
            <a:off x="3318577" y="4103277"/>
            <a:ext cx="5465422" cy="75450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i="1" dirty="0">
                <a:solidFill>
                  <a:schemeClr val="bg2">
                    <a:lumMod val="10000"/>
                  </a:schemeClr>
                </a:solidFill>
                <a:latin typeface="SF Pro Display" pitchFamily="2" charset="0"/>
                <a:ea typeface="SF Pro Display" pitchFamily="2" charset="0"/>
                <a:cs typeface="SF Pro Display" pitchFamily="2" charset="0"/>
              </a:rPr>
              <a:t>L'applicazione della trasformazione lineare, essendo in </a:t>
            </a:r>
            <a:r>
              <a:rPr lang="it-IT" b="1" i="1" dirty="0">
                <a:solidFill>
                  <a:schemeClr val="bg2">
                    <a:lumMod val="10000"/>
                  </a:schemeClr>
                </a:solidFill>
                <a:latin typeface="SF Pro Display" pitchFamily="2" charset="0"/>
                <a:ea typeface="SF Pro Display" pitchFamily="2" charset="0"/>
                <a:cs typeface="SF Pro Display" pitchFamily="2" charset="0"/>
              </a:rPr>
              <a:t>post-produzione, </a:t>
            </a:r>
            <a:r>
              <a:rPr lang="it-IT" i="1" dirty="0">
                <a:solidFill>
                  <a:schemeClr val="bg2">
                    <a:lumMod val="10000"/>
                  </a:schemeClr>
                </a:solidFill>
                <a:latin typeface="SF Pro Display" pitchFamily="2" charset="0"/>
                <a:ea typeface="SF Pro Display" pitchFamily="2" charset="0"/>
                <a:cs typeface="SF Pro Display" pitchFamily="2" charset="0"/>
              </a:rPr>
              <a:t>scurisce </a:t>
            </a:r>
            <a:r>
              <a:rPr lang="it-IT" b="1" i="1" dirty="0">
                <a:solidFill>
                  <a:schemeClr val="bg2">
                    <a:lumMod val="10000"/>
                  </a:schemeClr>
                </a:solidFill>
                <a:latin typeface="SF Pro Display" pitchFamily="2" charset="0"/>
                <a:ea typeface="SF Pro Display" pitchFamily="2" charset="0"/>
                <a:cs typeface="SF Pro Display" pitchFamily="2" charset="0"/>
              </a:rPr>
              <a:t>erroneamente</a:t>
            </a:r>
            <a:r>
              <a:rPr lang="it-IT" i="1" dirty="0">
                <a:solidFill>
                  <a:schemeClr val="bg2">
                    <a:lumMod val="10000"/>
                  </a:schemeClr>
                </a:solidFill>
                <a:latin typeface="SF Pro Display" pitchFamily="2" charset="0"/>
                <a:ea typeface="SF Pro Display" pitchFamily="2" charset="0"/>
                <a:cs typeface="SF Pro Display" pitchFamily="2" charset="0"/>
              </a:rPr>
              <a:t> l'illuminazione dei </a:t>
            </a:r>
            <a:r>
              <a:rPr lang="it-IT" b="1" i="1" dirty="0">
                <a:solidFill>
                  <a:schemeClr val="bg2">
                    <a:lumMod val="10000"/>
                  </a:schemeClr>
                </a:solidFill>
                <a:latin typeface="SF Pro Display" pitchFamily="2" charset="0"/>
                <a:ea typeface="SF Pro Display" pitchFamily="2" charset="0"/>
                <a:cs typeface="SF Pro Display" pitchFamily="2" charset="0"/>
              </a:rPr>
              <a:t>punti nascosti </a:t>
            </a:r>
            <a:r>
              <a:rPr lang="it-IT" i="1" dirty="0">
                <a:solidFill>
                  <a:schemeClr val="bg2">
                    <a:lumMod val="10000"/>
                  </a:schemeClr>
                </a:solidFill>
                <a:latin typeface="SF Pro Display" pitchFamily="2" charset="0"/>
                <a:ea typeface="SF Pro Display" pitchFamily="2" charset="0"/>
                <a:cs typeface="SF Pro Display" pitchFamily="2" charset="0"/>
              </a:rPr>
              <a:t>alla </a:t>
            </a:r>
            <a:r>
              <a:rPr lang="it-IT" b="1" i="1" dirty="0">
                <a:solidFill>
                  <a:schemeClr val="bg2">
                    <a:lumMod val="10000"/>
                  </a:schemeClr>
                </a:solidFill>
                <a:latin typeface="SF Pro Display" pitchFamily="2" charset="0"/>
                <a:ea typeface="SF Pro Display" pitchFamily="2" charset="0"/>
                <a:cs typeface="SF Pro Display" pitchFamily="2" charset="0"/>
              </a:rPr>
              <a:t>fonte luminosa.  </a:t>
            </a:r>
          </a:p>
        </p:txBody>
      </p:sp>
      <p:sp>
        <p:nvSpPr>
          <p:cNvPr id="9" name="!!sottotitolo">
            <a:extLst>
              <a:ext uri="{FF2B5EF4-FFF2-40B4-BE49-F238E27FC236}">
                <a16:creationId xmlns:a16="http://schemas.microsoft.com/office/drawing/2014/main" id="{0BF20A9E-73D5-6E54-3A6E-98EF2D2976D5}"/>
              </a:ext>
            </a:extLst>
          </p:cNvPr>
          <p:cNvSpPr/>
          <p:nvPr/>
        </p:nvSpPr>
        <p:spPr>
          <a:xfrm>
            <a:off x="1919059" y="1155104"/>
            <a:ext cx="1883422"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Svantaggi</a:t>
            </a:r>
          </a:p>
        </p:txBody>
      </p:sp>
    </p:spTree>
    <p:extLst>
      <p:ext uri="{BB962C8B-B14F-4D97-AF65-F5344CB8AC3E}">
        <p14:creationId xmlns:p14="http://schemas.microsoft.com/office/powerpoint/2010/main" val="2181382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ppt_y</p:attrName>
                                        </p:attrNameLst>
                                      </p:cBhvr>
                                      <p:tavLst>
                                        <p:tav tm="0">
                                          <p:val>
                                            <p:strVal val="#ppt_y-#ppt_h*1.125000"/>
                                          </p:val>
                                        </p:tav>
                                        <p:tav tm="100000">
                                          <p:val>
                                            <p:strVal val="#ppt_y"/>
                                          </p:val>
                                        </p:tav>
                                      </p:tavLst>
                                    </p:anim>
                                    <p:animEffect transition="in" filter="wipe(down)">
                                      <p:cBhvr>
                                        <p:cTn id="8" dur="500"/>
                                        <p:tgtEl>
                                          <p:spTgt spid="44"/>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p:tgtEl>
                                          <p:spTgt spid="4"/>
                                        </p:tgtEl>
                                        <p:attrNameLst>
                                          <p:attrName>ppt_y</p:attrName>
                                        </p:attrNameLst>
                                      </p:cBhvr>
                                      <p:tavLst>
                                        <p:tav tm="0">
                                          <p:val>
                                            <p:strVal val="#ppt_y-#ppt_h*1.125000"/>
                                          </p:val>
                                        </p:tav>
                                        <p:tav tm="100000">
                                          <p:val>
                                            <p:strVal val="#ppt_y"/>
                                          </p:val>
                                        </p:tav>
                                      </p:tavLst>
                                    </p:anim>
                                    <p:animEffect transition="in" filter="wipe(down)">
                                      <p:cBhvr>
                                        <p:cTn id="18" dur="500"/>
                                        <p:tgtEl>
                                          <p:spTgt spid="4"/>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p:tgtEl>
                                          <p:spTgt spid="16"/>
                                        </p:tgtEl>
                                        <p:attrNameLst>
                                          <p:attrName>ppt_y</p:attrName>
                                        </p:attrNameLst>
                                      </p:cBhvr>
                                      <p:tavLst>
                                        <p:tav tm="0">
                                          <p:val>
                                            <p:strVal val="#ppt_y-#ppt_h*1.125000"/>
                                          </p:val>
                                        </p:tav>
                                        <p:tav tm="100000">
                                          <p:val>
                                            <p:strVal val="#ppt_y"/>
                                          </p:val>
                                        </p:tav>
                                      </p:tavLst>
                                    </p:anim>
                                    <p:animEffect transition="in" filter="wipe(down)">
                                      <p:cBhvr>
                                        <p:cTn id="28" dur="500"/>
                                        <p:tgtEl>
                                          <p:spTgt spid="16"/>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additive="base">
                                        <p:cTn id="37" dur="500"/>
                                        <p:tgtEl>
                                          <p:spTgt spid="22"/>
                                        </p:tgtEl>
                                        <p:attrNameLst>
                                          <p:attrName>ppt_y</p:attrName>
                                        </p:attrNameLst>
                                      </p:cBhvr>
                                      <p:tavLst>
                                        <p:tav tm="0">
                                          <p:val>
                                            <p:strVal val="#ppt_y-#ppt_h*1.125000"/>
                                          </p:val>
                                        </p:tav>
                                        <p:tav tm="100000">
                                          <p:val>
                                            <p:strVal val="#ppt_y"/>
                                          </p:val>
                                        </p:tav>
                                      </p:tavLst>
                                    </p:anim>
                                    <p:animEffect transition="in" filter="wipe(down)">
                                      <p:cBhvr>
                                        <p:cTn id="38" dur="500"/>
                                        <p:tgtEl>
                                          <p:spTgt spid="22"/>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3" grpId="0" animBg="1"/>
      <p:bldP spid="13"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64" name="!!titolo1">
            <a:extLst>
              <a:ext uri="{FF2B5EF4-FFF2-40B4-BE49-F238E27FC236}">
                <a16:creationId xmlns:a16="http://schemas.microsoft.com/office/drawing/2014/main" id="{59BBF66E-9D00-A714-CB82-166DB61377A8}"/>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Le ombre nella computer graphics</a:t>
            </a:r>
          </a:p>
        </p:txBody>
      </p:sp>
      <p:pic>
        <p:nvPicPr>
          <p:cNvPr id="4" name="!!immagine1.1">
            <a:extLst>
              <a:ext uri="{FF2B5EF4-FFF2-40B4-BE49-F238E27FC236}">
                <a16:creationId xmlns:a16="http://schemas.microsoft.com/office/drawing/2014/main" id="{A8C0D4BE-B524-EA6C-5E7B-D1B541475EC2}"/>
              </a:ext>
            </a:extLst>
          </p:cNvPr>
          <p:cNvPicPr>
            <a:picLocks noChangeAspect="1"/>
          </p:cNvPicPr>
          <p:nvPr/>
        </p:nvPicPr>
        <p:blipFill>
          <a:blip r:embed="rId3"/>
          <a:srcRect/>
          <a:stretch/>
        </p:blipFill>
        <p:spPr>
          <a:xfrm>
            <a:off x="2115328" y="1283020"/>
            <a:ext cx="3138067" cy="3240000"/>
          </a:xfrm>
          <a:prstGeom prst="rect">
            <a:avLst/>
          </a:prstGeom>
        </p:spPr>
      </p:pic>
      <p:pic>
        <p:nvPicPr>
          <p:cNvPr id="10" name="!!immagine1.2">
            <a:extLst>
              <a:ext uri="{FF2B5EF4-FFF2-40B4-BE49-F238E27FC236}">
                <a16:creationId xmlns:a16="http://schemas.microsoft.com/office/drawing/2014/main" id="{21BFEBF9-94BC-DC5C-E7E7-01F9DCFCB125}"/>
              </a:ext>
            </a:extLst>
          </p:cNvPr>
          <p:cNvPicPr>
            <a:picLocks noChangeAspect="1"/>
          </p:cNvPicPr>
          <p:nvPr/>
        </p:nvPicPr>
        <p:blipFill>
          <a:blip r:embed="rId4"/>
          <a:srcRect/>
          <a:stretch/>
        </p:blipFill>
        <p:spPr>
          <a:xfrm>
            <a:off x="5449664" y="1283021"/>
            <a:ext cx="3138067" cy="3239999"/>
          </a:xfrm>
          <a:prstGeom prst="rect">
            <a:avLst/>
          </a:prstGeom>
        </p:spPr>
      </p:pic>
      <p:sp>
        <p:nvSpPr>
          <p:cNvPr id="14" name="!!didascalia1.1">
            <a:extLst>
              <a:ext uri="{FF2B5EF4-FFF2-40B4-BE49-F238E27FC236}">
                <a16:creationId xmlns:a16="http://schemas.microsoft.com/office/drawing/2014/main" id="{4F8066C5-0870-D649-EC66-23B9521752F4}"/>
              </a:ext>
            </a:extLst>
          </p:cNvPr>
          <p:cNvSpPr txBox="1"/>
          <p:nvPr/>
        </p:nvSpPr>
        <p:spPr>
          <a:xfrm>
            <a:off x="2115327" y="4398178"/>
            <a:ext cx="3138067" cy="249684"/>
          </a:xfrm>
          <a:prstGeom prst="rect">
            <a:avLst/>
          </a:prstGeom>
          <a:no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Rendering di una scena senza illuminazione</a:t>
            </a:r>
          </a:p>
        </p:txBody>
      </p:sp>
      <p:sp>
        <p:nvSpPr>
          <p:cNvPr id="15" name="!!didascalia1.2">
            <a:extLst>
              <a:ext uri="{FF2B5EF4-FFF2-40B4-BE49-F238E27FC236}">
                <a16:creationId xmlns:a16="http://schemas.microsoft.com/office/drawing/2014/main" id="{B9485BB5-192C-C8DB-B5BA-F7EA48D4E190}"/>
              </a:ext>
            </a:extLst>
          </p:cNvPr>
          <p:cNvSpPr txBox="1"/>
          <p:nvPr/>
        </p:nvSpPr>
        <p:spPr>
          <a:xfrm>
            <a:off x="5449663" y="4398178"/>
            <a:ext cx="3138067" cy="415498"/>
          </a:xfrm>
          <a:prstGeom prst="rect">
            <a:avLst/>
          </a:prstGeom>
          <a:noFill/>
        </p:spPr>
        <p:txBody>
          <a:bodyPr wrap="square" tIns="0" rtlCol="0" anchor="t" anchorCtr="0">
            <a:spAutoFit/>
          </a:bodyPr>
          <a:lstStyle/>
          <a:p>
            <a:pPr algn="ctr"/>
            <a:r>
              <a:rPr lang="it-IT" sz="1200" i="1" dirty="0">
                <a:latin typeface="SF Pro Display Light" pitchFamily="2" charset="0"/>
                <a:ea typeface="SF Pro Display Light" pitchFamily="2" charset="0"/>
                <a:cs typeface="SF Pro Display Light" pitchFamily="2" charset="0"/>
              </a:rPr>
              <a:t>Rendering di una scena con illuminazione e shadow mapping</a:t>
            </a:r>
          </a:p>
        </p:txBody>
      </p:sp>
    </p:spTree>
    <p:extLst>
      <p:ext uri="{BB962C8B-B14F-4D97-AF65-F5344CB8AC3E}">
        <p14:creationId xmlns:p14="http://schemas.microsoft.com/office/powerpoint/2010/main" val="1214017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1250"/>
                                        <p:tgtEl>
                                          <p:spTgt spid="64"/>
                                        </p:tgtEl>
                                        <p:attrNameLst>
                                          <p:attrName>ppt_x</p:attrName>
                                        </p:attrNameLst>
                                      </p:cBhvr>
                                      <p:tavLst>
                                        <p:tav tm="0">
                                          <p:val>
                                            <p:strVal val="#ppt_x+#ppt_w*1.125000"/>
                                          </p:val>
                                        </p:tav>
                                        <p:tav tm="100000">
                                          <p:val>
                                            <p:strVal val="#ppt_x"/>
                                          </p:val>
                                        </p:tav>
                                      </p:tavLst>
                                    </p:anim>
                                    <p:animEffect transition="in" filter="wipe(left)">
                                      <p:cBhvr>
                                        <p:cTn id="8" dur="1250"/>
                                        <p:tgtEl>
                                          <p:spTgt spid="64"/>
                                        </p:tgtEl>
                                      </p:cBhvr>
                                    </p:animEffect>
                                  </p:childTnLst>
                                </p:cTn>
                              </p:par>
                            </p:childTnLst>
                          </p:cTn>
                        </p:par>
                        <p:par>
                          <p:cTn id="9" fill="hold">
                            <p:stCondLst>
                              <p:cond delay="1250"/>
                            </p:stCondLst>
                            <p:childTnLst>
                              <p:par>
                                <p:cTn id="10" presetID="10"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par>
                          <p:cTn id="13" fill="hold">
                            <p:stCondLst>
                              <p:cond delay="1750"/>
                            </p:stCondLst>
                            <p:childTnLst>
                              <p:par>
                                <p:cTn id="14" presetID="10" presetClass="entr" presetSubtype="0"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0EADB7E0-4FD8-8A95-413B-9DAAFC53255F}"/>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27C82C63-DED3-630A-8C77-C131E3A94A2C}"/>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AA6DE557-814E-DCD8-01CA-4F018DFEFB6E}"/>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1C9086B6-33AE-B5D3-37D8-80F54D4A41BF}"/>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1">
            <a:extLst>
              <a:ext uri="{FF2B5EF4-FFF2-40B4-BE49-F238E27FC236}">
                <a16:creationId xmlns:a16="http://schemas.microsoft.com/office/drawing/2014/main" id="{099C3891-CD15-3896-A104-E6B09B8FF576}"/>
              </a:ext>
            </a:extLst>
          </p:cNvPr>
          <p:cNvSpPr>
            <a:spLocks noGrp="1"/>
          </p:cNvSpPr>
          <p:nvPr>
            <p:ph type="title"/>
          </p:nvPr>
        </p:nvSpPr>
        <p:spPr>
          <a:xfrm>
            <a:off x="720000" y="126000"/>
            <a:ext cx="8063999" cy="723245"/>
          </a:xfrm>
        </p:spPr>
        <p:txBody>
          <a:bodyPr anchor="t" anchorCtr="0">
            <a:spAutoFit/>
          </a:bodyPr>
          <a:lstStyle/>
          <a:p>
            <a:pPr algn="r"/>
            <a:r>
              <a:rPr lang="it-IT" dirty="0">
                <a:solidFill>
                  <a:schemeClr val="bg2">
                    <a:lumMod val="10000"/>
                  </a:schemeClr>
                </a:solidFill>
              </a:rPr>
              <a:t>Conclusioni</a:t>
            </a:r>
            <a:endParaRPr lang="it-IT" sz="2000" b="0" dirty="0">
              <a:solidFill>
                <a:schemeClr val="bg2">
                  <a:lumMod val="10000"/>
                </a:schemeClr>
              </a:solidFill>
              <a:latin typeface="Outfit Medium" pitchFamily="2" charset="0"/>
            </a:endParaRPr>
          </a:p>
        </p:txBody>
      </p:sp>
      <p:cxnSp>
        <p:nvCxnSpPr>
          <p:cNvPr id="10" name="!!futuri-sviluppi-connettore1">
            <a:extLst>
              <a:ext uri="{FF2B5EF4-FFF2-40B4-BE49-F238E27FC236}">
                <a16:creationId xmlns:a16="http://schemas.microsoft.com/office/drawing/2014/main" id="{B11B7B87-1226-D5A9-8CC3-2B3EEECED3A5}"/>
              </a:ext>
            </a:extLst>
          </p:cNvPr>
          <p:cNvCxnSpPr>
            <a:cxnSpLocks/>
            <a:stCxn id="2" idx="2"/>
            <a:endCxn id="11" idx="1"/>
          </p:cNvCxnSpPr>
          <p:nvPr/>
        </p:nvCxnSpPr>
        <p:spPr>
          <a:xfrm rot="16200000" flipH="1">
            <a:off x="2786444" y="1834122"/>
            <a:ext cx="675533"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futuri-sviluppi-connettore2">
            <a:extLst>
              <a:ext uri="{FF2B5EF4-FFF2-40B4-BE49-F238E27FC236}">
                <a16:creationId xmlns:a16="http://schemas.microsoft.com/office/drawing/2014/main" id="{C7B02870-3E43-8C68-5F7A-04B300EB5F61}"/>
              </a:ext>
            </a:extLst>
          </p:cNvPr>
          <p:cNvCxnSpPr>
            <a:cxnSpLocks/>
            <a:stCxn id="2" idx="2"/>
            <a:endCxn id="12" idx="1"/>
          </p:cNvCxnSpPr>
          <p:nvPr/>
        </p:nvCxnSpPr>
        <p:spPr>
          <a:xfrm rot="16200000" flipH="1">
            <a:off x="2306972" y="2313594"/>
            <a:ext cx="1634476"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futuri-sviluppi-connettore3">
            <a:extLst>
              <a:ext uri="{FF2B5EF4-FFF2-40B4-BE49-F238E27FC236}">
                <a16:creationId xmlns:a16="http://schemas.microsoft.com/office/drawing/2014/main" id="{A79F6EBE-D9C1-9DB9-A897-9D265987B872}"/>
              </a:ext>
            </a:extLst>
          </p:cNvPr>
          <p:cNvCxnSpPr>
            <a:cxnSpLocks/>
            <a:stCxn id="2" idx="2"/>
            <a:endCxn id="20" idx="1"/>
          </p:cNvCxnSpPr>
          <p:nvPr/>
        </p:nvCxnSpPr>
        <p:spPr>
          <a:xfrm rot="16200000" flipH="1">
            <a:off x="1827500" y="2793066"/>
            <a:ext cx="2593420" cy="388733"/>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futuri-sviluppi-punto1">
            <a:extLst>
              <a:ext uri="{FF2B5EF4-FFF2-40B4-BE49-F238E27FC236}">
                <a16:creationId xmlns:a16="http://schemas.microsoft.com/office/drawing/2014/main" id="{7BEDDBD7-6628-61F3-B202-AEEA21C8DEB2}"/>
              </a:ext>
            </a:extLst>
          </p:cNvPr>
          <p:cNvSpPr/>
          <p:nvPr/>
        </p:nvSpPr>
        <p:spPr>
          <a:xfrm>
            <a:off x="3318577" y="1935112"/>
            <a:ext cx="5465422" cy="86228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i="1" dirty="0">
                <a:solidFill>
                  <a:schemeClr val="bg2">
                    <a:lumMod val="10000"/>
                  </a:schemeClr>
                </a:solidFill>
                <a:latin typeface="SF Pro Display" pitchFamily="2" charset="0"/>
                <a:ea typeface="SF Pro Display" pitchFamily="2" charset="0"/>
                <a:cs typeface="SF Pro Display" pitchFamily="2" charset="0"/>
              </a:rPr>
              <a:t>Implementare il depth test utilizzando comandi </a:t>
            </a:r>
            <a:r>
              <a:rPr lang="it-IT" sz="1600" b="1" i="1" dirty="0">
                <a:solidFill>
                  <a:schemeClr val="bg2">
                    <a:lumMod val="10000"/>
                  </a:schemeClr>
                </a:solidFill>
                <a:latin typeface="SF Pro Display" pitchFamily="2" charset="0"/>
                <a:ea typeface="SF Pro Display" pitchFamily="2" charset="0"/>
                <a:cs typeface="SF Pro Display" pitchFamily="2" charset="0"/>
              </a:rPr>
              <a:t>OpenGL per la GPU,</a:t>
            </a:r>
            <a:r>
              <a:rPr lang="it-IT" sz="1600" i="1" dirty="0">
                <a:solidFill>
                  <a:schemeClr val="bg2">
                    <a:lumMod val="10000"/>
                  </a:schemeClr>
                </a:solidFill>
                <a:latin typeface="SF Pro Display" pitchFamily="2" charset="0"/>
                <a:ea typeface="SF Pro Display" pitchFamily="2" charset="0"/>
                <a:cs typeface="SF Pro Display" pitchFamily="2" charset="0"/>
              </a:rPr>
              <a:t> ad esempio gestendo il </a:t>
            </a:r>
            <a:r>
              <a:rPr lang="it-IT" sz="1600" b="1" i="1" dirty="0" err="1">
                <a:solidFill>
                  <a:schemeClr val="bg2">
                    <a:lumMod val="10000"/>
                  </a:schemeClr>
                </a:solidFill>
                <a:latin typeface="SF Pro Display" pitchFamily="2" charset="0"/>
                <a:ea typeface="SF Pro Display" pitchFamily="2" charset="0"/>
                <a:cs typeface="SF Pro Display" pitchFamily="2" charset="0"/>
              </a:rPr>
              <a:t>fragment</a:t>
            </a:r>
            <a:r>
              <a:rPr lang="it-IT" sz="1600" b="1" i="1" dirty="0">
                <a:solidFill>
                  <a:schemeClr val="bg2">
                    <a:lumMod val="10000"/>
                  </a:schemeClr>
                </a:solidFill>
                <a:latin typeface="SF Pro Display" pitchFamily="2" charset="0"/>
                <a:ea typeface="SF Pro Display" pitchFamily="2" charset="0"/>
                <a:cs typeface="SF Pro Display" pitchFamily="2" charset="0"/>
              </a:rPr>
              <a:t> shader</a:t>
            </a:r>
            <a:r>
              <a:rPr lang="it-IT" sz="1600" i="1" dirty="0">
                <a:solidFill>
                  <a:schemeClr val="bg2">
                    <a:lumMod val="10000"/>
                  </a:schemeClr>
                </a:solidFill>
                <a:latin typeface="SF Pro Display" pitchFamily="2" charset="0"/>
                <a:ea typeface="SF Pro Display" pitchFamily="2" charset="0"/>
                <a:cs typeface="SF Pro Display" pitchFamily="2" charset="0"/>
              </a:rPr>
              <a:t> ed il </a:t>
            </a:r>
            <a:r>
              <a:rPr lang="it-IT" sz="1600" b="1" i="1" dirty="0">
                <a:solidFill>
                  <a:schemeClr val="bg2">
                    <a:lumMod val="10000"/>
                  </a:schemeClr>
                </a:solidFill>
                <a:latin typeface="SF Pro Display" pitchFamily="2" charset="0"/>
                <a:ea typeface="SF Pro Display" pitchFamily="2" charset="0"/>
                <a:cs typeface="SF Pro Display" pitchFamily="2" charset="0"/>
              </a:rPr>
              <a:t>vertex shader.</a:t>
            </a:r>
          </a:p>
        </p:txBody>
      </p:sp>
      <p:sp>
        <p:nvSpPr>
          <p:cNvPr id="12" name="!!futuri-sviluppi-punto2">
            <a:extLst>
              <a:ext uri="{FF2B5EF4-FFF2-40B4-BE49-F238E27FC236}">
                <a16:creationId xmlns:a16="http://schemas.microsoft.com/office/drawing/2014/main" id="{9CAF9554-DDF0-1982-E3A1-A0F2AA227771}"/>
              </a:ext>
            </a:extLst>
          </p:cNvPr>
          <p:cNvSpPr/>
          <p:nvPr/>
        </p:nvSpPr>
        <p:spPr>
          <a:xfrm>
            <a:off x="3318577" y="3041788"/>
            <a:ext cx="5465422" cy="566822"/>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b="1" i="1" dirty="0">
                <a:solidFill>
                  <a:schemeClr val="bg2">
                    <a:lumMod val="10000"/>
                  </a:schemeClr>
                </a:solidFill>
                <a:latin typeface="SF Pro Display" pitchFamily="2" charset="0"/>
                <a:ea typeface="SF Pro Display" pitchFamily="2" charset="0"/>
                <a:cs typeface="SF Pro Display" pitchFamily="2" charset="0"/>
              </a:rPr>
              <a:t>Renderizzare la shadow map</a:t>
            </a:r>
            <a:r>
              <a:rPr lang="it-IT" sz="1600" i="1" dirty="0">
                <a:solidFill>
                  <a:schemeClr val="bg2">
                    <a:lumMod val="10000"/>
                  </a:schemeClr>
                </a:solidFill>
                <a:latin typeface="SF Pro Display" pitchFamily="2" charset="0"/>
                <a:ea typeface="SF Pro Display" pitchFamily="2" charset="0"/>
                <a:cs typeface="SF Pro Display" pitchFamily="2" charset="0"/>
              </a:rPr>
              <a:t> generata dal punto di vista della luce memorizzata nel depth buffer.</a:t>
            </a:r>
            <a:endParaRPr lang="it-IT" sz="1600" b="1" i="1" dirty="0">
              <a:solidFill>
                <a:schemeClr val="bg2">
                  <a:lumMod val="10000"/>
                </a:schemeClr>
              </a:solidFill>
              <a:latin typeface="SF Pro Display" pitchFamily="2" charset="0"/>
              <a:ea typeface="SF Pro Display" pitchFamily="2" charset="0"/>
              <a:cs typeface="SF Pro Display" pitchFamily="2" charset="0"/>
            </a:endParaRPr>
          </a:p>
        </p:txBody>
      </p:sp>
      <p:sp>
        <p:nvSpPr>
          <p:cNvPr id="20" name="!!futuri-sviluppi-punto3">
            <a:extLst>
              <a:ext uri="{FF2B5EF4-FFF2-40B4-BE49-F238E27FC236}">
                <a16:creationId xmlns:a16="http://schemas.microsoft.com/office/drawing/2014/main" id="{6E208AE1-377D-7243-C5CC-398E8DC67F9A}"/>
              </a:ext>
            </a:extLst>
          </p:cNvPr>
          <p:cNvSpPr/>
          <p:nvPr/>
        </p:nvSpPr>
        <p:spPr>
          <a:xfrm>
            <a:off x="3318577" y="3852999"/>
            <a:ext cx="5465422" cy="862287"/>
          </a:xfrm>
          <a:prstGeom prst="rect">
            <a:avLst/>
          </a:prstGeom>
          <a:solidFill>
            <a:schemeClr val="bg1"/>
          </a:solidFill>
          <a:ln w="38100">
            <a:noFill/>
          </a:ln>
        </p:spPr>
        <p:style>
          <a:lnRef idx="2">
            <a:schemeClr val="accent1">
              <a:shade val="15000"/>
            </a:schemeClr>
          </a:lnRef>
          <a:fillRef idx="1">
            <a:schemeClr val="accent1"/>
          </a:fillRef>
          <a:effectRef idx="0">
            <a:schemeClr val="accent1"/>
          </a:effectRef>
          <a:fontRef idx="minor">
            <a:schemeClr val="lt1"/>
          </a:fontRef>
        </p:style>
        <p:txBody>
          <a:bodyPr lIns="108000" tIns="0" rIns="0" bIns="0" rtlCol="0" anchor="ctr">
            <a:spAutoFit/>
          </a:bodyPr>
          <a:lstStyle/>
          <a:p>
            <a:pPr>
              <a:lnSpc>
                <a:spcPct val="120000"/>
              </a:lnSpc>
            </a:pPr>
            <a:r>
              <a:rPr lang="it-IT" sz="1600" i="1" dirty="0">
                <a:solidFill>
                  <a:schemeClr val="bg2">
                    <a:lumMod val="10000"/>
                  </a:schemeClr>
                </a:solidFill>
                <a:latin typeface="SF Pro Display" pitchFamily="2" charset="0"/>
                <a:ea typeface="SF Pro Display" pitchFamily="2" charset="0"/>
                <a:cs typeface="SF Pro Display" pitchFamily="2" charset="0"/>
              </a:rPr>
              <a:t>Migliorare la </a:t>
            </a:r>
            <a:r>
              <a:rPr lang="it-IT" sz="1600" b="1" i="1" dirty="0">
                <a:solidFill>
                  <a:schemeClr val="bg2">
                    <a:lumMod val="10000"/>
                  </a:schemeClr>
                </a:solidFill>
                <a:latin typeface="SF Pro Display" pitchFamily="2" charset="0"/>
                <a:ea typeface="SF Pro Display" pitchFamily="2" charset="0"/>
                <a:cs typeface="SF Pro Display" pitchFamily="2" charset="0"/>
              </a:rPr>
              <a:t>qualità</a:t>
            </a:r>
            <a:r>
              <a:rPr lang="it-IT" sz="1600" i="1" dirty="0">
                <a:solidFill>
                  <a:schemeClr val="bg2">
                    <a:lumMod val="10000"/>
                  </a:schemeClr>
                </a:solidFill>
                <a:latin typeface="SF Pro Display" pitchFamily="2" charset="0"/>
                <a:ea typeface="SF Pro Display" pitchFamily="2" charset="0"/>
                <a:cs typeface="SF Pro Display" pitchFamily="2" charset="0"/>
              </a:rPr>
              <a:t> delle ombre generate utilizzando tecniche di </a:t>
            </a:r>
            <a:r>
              <a:rPr lang="it-IT" sz="1600" b="1" i="1" dirty="0">
                <a:solidFill>
                  <a:schemeClr val="bg2">
                    <a:lumMod val="10000"/>
                  </a:schemeClr>
                </a:solidFill>
                <a:latin typeface="SF Pro Display" pitchFamily="2" charset="0"/>
                <a:ea typeface="SF Pro Display" pitchFamily="2" charset="0"/>
                <a:cs typeface="SF Pro Display" pitchFamily="2" charset="0"/>
              </a:rPr>
              <a:t>anti-aliasing,</a:t>
            </a:r>
            <a:r>
              <a:rPr lang="it-IT" sz="1600" i="1" dirty="0">
                <a:solidFill>
                  <a:schemeClr val="bg2">
                    <a:lumMod val="10000"/>
                  </a:schemeClr>
                </a:solidFill>
                <a:latin typeface="SF Pro Display" pitchFamily="2" charset="0"/>
                <a:ea typeface="SF Pro Display" pitchFamily="2" charset="0"/>
                <a:cs typeface="SF Pro Display" pitchFamily="2" charset="0"/>
              </a:rPr>
              <a:t> come il </a:t>
            </a:r>
            <a:r>
              <a:rPr lang="it-IT" sz="1600" b="1" i="1" dirty="0">
                <a:solidFill>
                  <a:schemeClr val="bg2">
                    <a:lumMod val="10000"/>
                  </a:schemeClr>
                </a:solidFill>
                <a:latin typeface="SF Pro Display" pitchFamily="2" charset="0"/>
                <a:ea typeface="SF Pro Display" pitchFamily="2" charset="0"/>
                <a:cs typeface="SF Pro Display" pitchFamily="2" charset="0"/>
              </a:rPr>
              <a:t>PCM (</a:t>
            </a:r>
            <a:r>
              <a:rPr lang="it-IT" sz="1600" b="1" i="1" dirty="0" err="1">
                <a:solidFill>
                  <a:schemeClr val="bg2">
                    <a:lumMod val="10000"/>
                  </a:schemeClr>
                </a:solidFill>
                <a:latin typeface="SF Pro Display" pitchFamily="2" charset="0"/>
                <a:ea typeface="SF Pro Display" pitchFamily="2" charset="0"/>
                <a:cs typeface="SF Pro Display" pitchFamily="2" charset="0"/>
              </a:rPr>
              <a:t>Percentage</a:t>
            </a:r>
            <a:r>
              <a:rPr lang="it-IT" sz="1600" b="1" i="1" dirty="0">
                <a:solidFill>
                  <a:schemeClr val="bg2">
                    <a:lumMod val="10000"/>
                  </a:schemeClr>
                </a:solidFill>
                <a:latin typeface="SF Pro Display" pitchFamily="2" charset="0"/>
                <a:ea typeface="SF Pro Display" pitchFamily="2" charset="0"/>
                <a:cs typeface="SF Pro Display" pitchFamily="2" charset="0"/>
              </a:rPr>
              <a:t> </a:t>
            </a:r>
            <a:r>
              <a:rPr lang="it-IT" sz="1600" b="1" i="1" dirty="0" err="1">
                <a:solidFill>
                  <a:schemeClr val="bg2">
                    <a:lumMod val="10000"/>
                  </a:schemeClr>
                </a:solidFill>
                <a:latin typeface="SF Pro Display" pitchFamily="2" charset="0"/>
                <a:ea typeface="SF Pro Display" pitchFamily="2" charset="0"/>
                <a:cs typeface="SF Pro Display" pitchFamily="2" charset="0"/>
              </a:rPr>
              <a:t>Closer</a:t>
            </a:r>
            <a:r>
              <a:rPr lang="it-IT" sz="1600" b="1" i="1" dirty="0">
                <a:solidFill>
                  <a:schemeClr val="bg2">
                    <a:lumMod val="10000"/>
                  </a:schemeClr>
                </a:solidFill>
                <a:latin typeface="SF Pro Display" pitchFamily="2" charset="0"/>
                <a:ea typeface="SF Pro Display" pitchFamily="2" charset="0"/>
                <a:cs typeface="SF Pro Display" pitchFamily="2" charset="0"/>
              </a:rPr>
              <a:t> Filtering)</a:t>
            </a:r>
            <a:r>
              <a:rPr lang="it-IT" sz="1600" i="1" dirty="0">
                <a:solidFill>
                  <a:schemeClr val="bg2">
                    <a:lumMod val="10000"/>
                  </a:schemeClr>
                </a:solidFill>
                <a:latin typeface="SF Pro Display" pitchFamily="2" charset="0"/>
                <a:ea typeface="SF Pro Display" pitchFamily="2" charset="0"/>
                <a:cs typeface="SF Pro Display" pitchFamily="2" charset="0"/>
              </a:rPr>
              <a:t> o le </a:t>
            </a:r>
            <a:r>
              <a:rPr lang="it-IT" sz="1600" b="1" i="1" dirty="0">
                <a:solidFill>
                  <a:schemeClr val="bg2">
                    <a:lumMod val="10000"/>
                  </a:schemeClr>
                </a:solidFill>
                <a:latin typeface="SF Pro Display" pitchFamily="2" charset="0"/>
                <a:ea typeface="SF Pro Display" pitchFamily="2" charset="0"/>
                <a:cs typeface="SF Pro Display" pitchFamily="2" charset="0"/>
              </a:rPr>
              <a:t>PSM (</a:t>
            </a:r>
            <a:r>
              <a:rPr lang="it-IT" sz="1600" b="1" i="1" dirty="0" err="1">
                <a:solidFill>
                  <a:schemeClr val="bg2">
                    <a:lumMod val="10000"/>
                  </a:schemeClr>
                </a:solidFill>
                <a:latin typeface="SF Pro Display" pitchFamily="2" charset="0"/>
                <a:ea typeface="SF Pro Display" pitchFamily="2" charset="0"/>
                <a:cs typeface="SF Pro Display" pitchFamily="2" charset="0"/>
              </a:rPr>
              <a:t>Perspective</a:t>
            </a:r>
            <a:r>
              <a:rPr lang="it-IT" sz="1600" b="1" i="1" dirty="0">
                <a:solidFill>
                  <a:schemeClr val="bg2">
                    <a:lumMod val="10000"/>
                  </a:schemeClr>
                </a:solidFill>
                <a:latin typeface="SF Pro Display" pitchFamily="2" charset="0"/>
                <a:ea typeface="SF Pro Display" pitchFamily="2" charset="0"/>
                <a:cs typeface="SF Pro Display" pitchFamily="2" charset="0"/>
              </a:rPr>
              <a:t> Shadow Maps).</a:t>
            </a:r>
          </a:p>
        </p:txBody>
      </p:sp>
      <p:sp>
        <p:nvSpPr>
          <p:cNvPr id="2" name="!!sottotitolo">
            <a:extLst>
              <a:ext uri="{FF2B5EF4-FFF2-40B4-BE49-F238E27FC236}">
                <a16:creationId xmlns:a16="http://schemas.microsoft.com/office/drawing/2014/main" id="{420888BD-FEAE-C268-B5DB-313A3E0CDFE6}"/>
              </a:ext>
            </a:extLst>
          </p:cNvPr>
          <p:cNvSpPr/>
          <p:nvPr/>
        </p:nvSpPr>
        <p:spPr>
          <a:xfrm>
            <a:off x="1919059" y="1155104"/>
            <a:ext cx="2021570" cy="535619"/>
          </a:xfrm>
          <a:prstGeom prst="roundRect">
            <a:avLst>
              <a:gd name="adj" fmla="val 36762"/>
            </a:avLst>
          </a:prstGeom>
          <a:solidFill>
            <a:schemeClr val="bg1"/>
          </a:solidFill>
          <a:ln w="38100">
            <a:solidFill>
              <a:schemeClr val="bg2">
                <a:lumMod val="10000"/>
              </a:schemeClr>
            </a:solidFill>
          </a:ln>
          <a:effectLst>
            <a:outerShdw blurRad="50800" dist="38100" dir="5400000" algn="t" rotWithShape="0">
              <a:schemeClr val="bg2">
                <a:lumMod val="10000"/>
                <a:alpha val="4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lIns="72000" tIns="72000" rIns="72000" bIns="72000" rtlCol="0" anchor="ctr"/>
          <a:lstStyle/>
          <a:p>
            <a:pPr algn="ctr"/>
            <a:r>
              <a:rPr lang="it-IT" sz="2000" b="1" i="1" dirty="0">
                <a:solidFill>
                  <a:schemeClr val="bg2">
                    <a:lumMod val="10000"/>
                  </a:schemeClr>
                </a:solidFill>
                <a:latin typeface="SF Pro Display Semibold" pitchFamily="2" charset="0"/>
                <a:ea typeface="SF Pro Display Semibold" pitchFamily="2" charset="0"/>
                <a:cs typeface="SF Pro Display Semibold" pitchFamily="2" charset="0"/>
              </a:rPr>
              <a:t>Futuri sviluppi</a:t>
            </a:r>
          </a:p>
        </p:txBody>
      </p:sp>
    </p:spTree>
    <p:extLst>
      <p:ext uri="{BB962C8B-B14F-4D97-AF65-F5344CB8AC3E}">
        <p14:creationId xmlns:p14="http://schemas.microsoft.com/office/powerpoint/2010/main" val="2709159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ppt_y</p:attrName>
                                        </p:attrNameLst>
                                      </p:cBhvr>
                                      <p:tavLst>
                                        <p:tav tm="0">
                                          <p:val>
                                            <p:strVal val="#ppt_y-#ppt_h*1.125000"/>
                                          </p:val>
                                        </p:tav>
                                        <p:tav tm="100000">
                                          <p:val>
                                            <p:strVal val="#ppt_y"/>
                                          </p:val>
                                        </p:tav>
                                      </p:tavLst>
                                    </p:anim>
                                    <p:animEffect transition="in" filter="wipe(down)">
                                      <p:cBhvr>
                                        <p:cTn id="18" dur="500"/>
                                        <p:tgtEl>
                                          <p:spTgt spid="15"/>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down)">
                                      <p:cBhvr>
                                        <p:cTn id="28" dur="500"/>
                                        <p:tgtEl>
                                          <p:spTgt spid="21"/>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grpSp>
        <p:nvGrpSpPr>
          <p:cNvPr id="2" name="!!capitolo8">
            <a:extLst>
              <a:ext uri="{FF2B5EF4-FFF2-40B4-BE49-F238E27FC236}">
                <a16:creationId xmlns:a16="http://schemas.microsoft.com/office/drawing/2014/main" id="{AC7BAE34-DB52-33AC-EBD9-BECEA8B97CFE}"/>
              </a:ext>
            </a:extLst>
          </p:cNvPr>
          <p:cNvGrpSpPr/>
          <p:nvPr/>
        </p:nvGrpSpPr>
        <p:grpSpPr>
          <a:xfrm>
            <a:off x="-1800000" y="0"/>
            <a:ext cx="1748562" cy="5143500"/>
            <a:chOff x="-468001" y="0"/>
            <a:chExt cx="1748562" cy="5143500"/>
          </a:xfrm>
          <a:effectLst>
            <a:outerShdw blurRad="50800" dist="38100" algn="l" rotWithShape="0">
              <a:schemeClr val="bg2">
                <a:lumMod val="10000"/>
                <a:alpha val="40000"/>
              </a:schemeClr>
            </a:outerShdw>
          </a:effectLst>
        </p:grpSpPr>
        <p:sp>
          <p:nvSpPr>
            <p:cNvPr id="3" name="Rettangolo 2">
              <a:extLst>
                <a:ext uri="{FF2B5EF4-FFF2-40B4-BE49-F238E27FC236}">
                  <a16:creationId xmlns:a16="http://schemas.microsoft.com/office/drawing/2014/main" id="{B8D0A2E3-ACBD-3F7C-1CA6-0D0BB7C63017}"/>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4" name="Triangolo 3">
              <a:extLst>
                <a:ext uri="{FF2B5EF4-FFF2-40B4-BE49-F238E27FC236}">
                  <a16:creationId xmlns:a16="http://schemas.microsoft.com/office/drawing/2014/main" id="{18F95A3E-B334-F4AB-4E10-3815EEDE0097}"/>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1078" name="Google Shape;1078;p70"/>
          <p:cNvSpPr txBox="1">
            <a:spLocks noGrp="1"/>
          </p:cNvSpPr>
          <p:nvPr>
            <p:ph type="title"/>
          </p:nvPr>
        </p:nvSpPr>
        <p:spPr>
          <a:xfrm>
            <a:off x="713225" y="677525"/>
            <a:ext cx="5094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chemeClr val="bg2">
                    <a:lumMod val="10000"/>
                  </a:schemeClr>
                </a:solidFill>
              </a:rPr>
              <a:t>Grazie</a:t>
            </a:r>
            <a:r>
              <a:rPr lang="en" dirty="0">
                <a:solidFill>
                  <a:schemeClr val="bg2">
                    <a:lumMod val="10000"/>
                  </a:schemeClr>
                </a:solidFill>
              </a:rPr>
              <a:t>!</a:t>
            </a:r>
            <a:endParaRPr dirty="0">
              <a:solidFill>
                <a:schemeClr val="bg2">
                  <a:lumMod val="10000"/>
                </a:schemeClr>
              </a:solidFill>
            </a:endParaRPr>
          </a:p>
        </p:txBody>
      </p:sp>
      <p:sp>
        <p:nvSpPr>
          <p:cNvPr id="1079" name="Google Shape;1079;p70"/>
          <p:cNvSpPr txBox="1">
            <a:spLocks noGrp="1"/>
          </p:cNvSpPr>
          <p:nvPr>
            <p:ph type="subTitle" idx="1"/>
          </p:nvPr>
        </p:nvSpPr>
        <p:spPr>
          <a:xfrm>
            <a:off x="713225" y="1736225"/>
            <a:ext cx="5094600" cy="397001"/>
          </a:xfrm>
          <a:prstGeom prst="rect">
            <a:avLst/>
          </a:prstGeom>
        </p:spPr>
        <p:txBody>
          <a:bodyPr spcFirstLastPara="1" wrap="square" lIns="91425" tIns="91425" rIns="91425" bIns="91425" anchor="t" anchorCtr="0">
            <a:spAutoFit/>
          </a:bodyPr>
          <a:lstStyle/>
          <a:p>
            <a:pPr marL="0" lvl="0" indent="0" algn="l" rtl="0">
              <a:spcBef>
                <a:spcPts val="0"/>
              </a:spcBef>
              <a:spcAft>
                <a:spcPts val="0"/>
              </a:spcAft>
              <a:buNone/>
            </a:pPr>
            <a:r>
              <a:rPr lang="it-IT" sz="1200" i="1" dirty="0">
                <a:solidFill>
                  <a:schemeClr val="bg2">
                    <a:lumMod val="10000"/>
                  </a:schemeClr>
                </a:solidFill>
              </a:rPr>
              <a:t>Repository:</a:t>
            </a:r>
          </a:p>
        </p:txBody>
      </p:sp>
      <p:sp>
        <p:nvSpPr>
          <p:cNvPr id="1081" name="Google Shape;1081;p70"/>
          <p:cNvSpPr/>
          <p:nvPr/>
        </p:nvSpPr>
        <p:spPr>
          <a:xfrm rot="10800000" flipH="1">
            <a:off x="7185836" y="183823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0"/>
          <p:cNvSpPr/>
          <p:nvPr/>
        </p:nvSpPr>
        <p:spPr>
          <a:xfrm rot="10800000" flipH="1">
            <a:off x="7137014" y="453898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0"/>
          <p:cNvSpPr/>
          <p:nvPr/>
        </p:nvSpPr>
        <p:spPr>
          <a:xfrm rot="10800000" flipH="1">
            <a:off x="6717609" y="4067147"/>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0"/>
          <p:cNvSpPr/>
          <p:nvPr/>
        </p:nvSpPr>
        <p:spPr>
          <a:xfrm rot="10800000" flipH="1">
            <a:off x="6249883" y="3014741"/>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0"/>
          <p:cNvSpPr/>
          <p:nvPr/>
        </p:nvSpPr>
        <p:spPr>
          <a:xfrm rot="10800000" flipH="1">
            <a:off x="5843383" y="351108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0"/>
          <p:cNvSpPr/>
          <p:nvPr/>
        </p:nvSpPr>
        <p:spPr>
          <a:xfrm rot="10800000" flipH="1">
            <a:off x="7591814" y="3395678"/>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0"/>
          <p:cNvSpPr/>
          <p:nvPr/>
        </p:nvSpPr>
        <p:spPr>
          <a:xfrm rot="10800000" flipH="1">
            <a:off x="7185829" y="231055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0"/>
          <p:cNvSpPr/>
          <p:nvPr/>
        </p:nvSpPr>
        <p:spPr>
          <a:xfrm rot="10800000" flipH="1">
            <a:off x="8073366" y="2981536"/>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0"/>
          <p:cNvSpPr/>
          <p:nvPr/>
        </p:nvSpPr>
        <p:spPr>
          <a:xfrm>
            <a:off x="6147012" y="1260634"/>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0"/>
          <p:cNvSpPr/>
          <p:nvPr/>
        </p:nvSpPr>
        <p:spPr>
          <a:xfrm>
            <a:off x="6466130" y="2835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dk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0"/>
          <p:cNvSpPr/>
          <p:nvPr/>
        </p:nvSpPr>
        <p:spPr>
          <a:xfrm>
            <a:off x="5843384" y="-49347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0"/>
          <p:cNvSpPr/>
          <p:nvPr/>
        </p:nvSpPr>
        <p:spPr>
          <a:xfrm>
            <a:off x="6794122" y="870123"/>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AFC7FF">
              <a:alpha val="2500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0"/>
          <p:cNvSpPr/>
          <p:nvPr/>
        </p:nvSpPr>
        <p:spPr>
          <a:xfrm>
            <a:off x="5215805"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0"/>
          <p:cNvSpPr/>
          <p:nvPr/>
        </p:nvSpPr>
        <p:spPr>
          <a:xfrm rot="10800000" flipH="1">
            <a:off x="8595683" y="1947500"/>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lt2"/>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0"/>
          <p:cNvSpPr/>
          <p:nvPr/>
        </p:nvSpPr>
        <p:spPr>
          <a:xfrm rot="10800000" flipH="1">
            <a:off x="8149185" y="1464325"/>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9FCBFD">
              <a:alpha val="4114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0"/>
          <p:cNvSpPr/>
          <p:nvPr/>
        </p:nvSpPr>
        <p:spPr>
          <a:xfrm>
            <a:off x="7964287" y="423409"/>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chemeClr val="accen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0"/>
          <p:cNvSpPr/>
          <p:nvPr/>
        </p:nvSpPr>
        <p:spPr>
          <a:xfrm>
            <a:off x="8372430" y="-48912"/>
            <a:ext cx="838710" cy="968121"/>
          </a:xfrm>
          <a:custGeom>
            <a:avLst/>
            <a:gdLst/>
            <a:ahLst/>
            <a:cxnLst/>
            <a:rect l="l" t="t" r="r" b="b"/>
            <a:pathLst>
              <a:path w="181539" h="209550" extrusionOk="0">
                <a:moveTo>
                  <a:pt x="90694" y="0"/>
                </a:moveTo>
                <a:lnTo>
                  <a:pt x="0" y="52388"/>
                </a:lnTo>
                <a:lnTo>
                  <a:pt x="0" y="157163"/>
                </a:lnTo>
                <a:lnTo>
                  <a:pt x="90694" y="209550"/>
                </a:lnTo>
                <a:lnTo>
                  <a:pt x="181539" y="157163"/>
                </a:lnTo>
                <a:lnTo>
                  <a:pt x="181539" y="52388"/>
                </a:lnTo>
                <a:lnTo>
                  <a:pt x="90694" y="0"/>
                </a:lnTo>
                <a:close/>
              </a:path>
            </a:pathLst>
          </a:custGeom>
          <a:solidFill>
            <a:srgbClr val="68DAF8">
              <a:alpha val="34180"/>
            </a:srgbClr>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8" name="Google Shape;1098;p70"/>
          <p:cNvCxnSpPr/>
          <p:nvPr/>
        </p:nvCxnSpPr>
        <p:spPr>
          <a:xfrm>
            <a:off x="814225" y="677513"/>
            <a:ext cx="373500" cy="0"/>
          </a:xfrm>
          <a:prstGeom prst="straightConnector1">
            <a:avLst/>
          </a:prstGeom>
          <a:noFill/>
          <a:ln w="38100" cap="flat" cmpd="sng">
            <a:solidFill>
              <a:schemeClr val="bg2">
                <a:lumMod val="10000"/>
              </a:schemeClr>
            </a:solidFill>
            <a:prstDash val="solid"/>
            <a:round/>
            <a:headEnd type="none" w="med" len="med"/>
            <a:tailEnd type="none" w="med" len="med"/>
          </a:ln>
        </p:spPr>
      </p:cxnSp>
      <p:sp>
        <p:nvSpPr>
          <p:cNvPr id="7" name="Google Shape;1079;p70">
            <a:extLst>
              <a:ext uri="{FF2B5EF4-FFF2-40B4-BE49-F238E27FC236}">
                <a16:creationId xmlns:a16="http://schemas.microsoft.com/office/drawing/2014/main" id="{F3A885C5-4C58-9622-A7E2-65A6DE0994F9}"/>
              </a:ext>
            </a:extLst>
          </p:cNvPr>
          <p:cNvSpPr txBox="1">
            <a:spLocks/>
          </p:cNvSpPr>
          <p:nvPr/>
        </p:nvSpPr>
        <p:spPr>
          <a:xfrm>
            <a:off x="713225" y="3279594"/>
            <a:ext cx="4502580" cy="71555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lvl="0" indent="0">
              <a:buClr>
                <a:srgbClr val="384655"/>
              </a:buClr>
            </a:pP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https://</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github.com</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a:t>
            </a:r>
            <a:r>
              <a:rPr lang="it-IT" sz="1500" dirty="0" err="1">
                <a:solidFill>
                  <a:schemeClr val="bg2">
                    <a:lumMod val="10000"/>
                  </a:schemeClr>
                </a:solidFill>
                <a:hlinkClick r:id="rId3">
                  <a:extLst>
                    <a:ext uri="{A12FA001-AC4F-418D-AE19-62706E023703}">
                      <ahyp:hlinkClr xmlns:ahyp="http://schemas.microsoft.com/office/drawing/2018/hyperlinkcolor" val="tx"/>
                    </a:ext>
                  </a:extLst>
                </a:hlinkClick>
              </a:rPr>
              <a:t>mgcarofano</a:t>
            </a:r>
            <a:r>
              <a:rPr lang="it-IT" sz="1500" dirty="0">
                <a:solidFill>
                  <a:schemeClr val="bg2">
                    <a:lumMod val="10000"/>
                  </a:schemeClr>
                </a:solidFill>
                <a:hlinkClick r:id="rId3">
                  <a:extLst>
                    <a:ext uri="{A12FA001-AC4F-418D-AE19-62706E023703}">
                      <ahyp:hlinkClr xmlns:ahyp="http://schemas.microsoft.com/office/drawing/2018/hyperlinkcolor" val="tx"/>
                    </a:ext>
                  </a:extLst>
                </a:hlinkClick>
              </a:rPr>
              <a:t>/Shadow-Mapping</a:t>
            </a:r>
            <a:endParaRPr lang="it-IT" sz="1500" dirty="0">
              <a:solidFill>
                <a:schemeClr val="bg2">
                  <a:lumMod val="10000"/>
                </a:schemeClr>
              </a:solidFill>
            </a:endParaRPr>
          </a:p>
        </p:txBody>
      </p:sp>
      <p:pic>
        <p:nvPicPr>
          <p:cNvPr id="6" name="Immagine 5">
            <a:extLst>
              <a:ext uri="{FF2B5EF4-FFF2-40B4-BE49-F238E27FC236}">
                <a16:creationId xmlns:a16="http://schemas.microsoft.com/office/drawing/2014/main" id="{F54FB139-FA82-ED52-72F9-316A7C7BDD37}"/>
              </a:ext>
            </a:extLst>
          </p:cNvPr>
          <p:cNvPicPr>
            <a:picLocks noChangeAspect="1"/>
          </p:cNvPicPr>
          <p:nvPr/>
        </p:nvPicPr>
        <p:blipFill>
          <a:blip r:embed="rId4"/>
          <a:srcRect/>
          <a:stretch/>
        </p:blipFill>
        <p:spPr>
          <a:xfrm>
            <a:off x="751963" y="2133226"/>
            <a:ext cx="1145876" cy="114587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081"/>
                                        </p:tgtEl>
                                        <p:attrNameLst>
                                          <p:attrName>style.visibility</p:attrName>
                                        </p:attrNameLst>
                                      </p:cBhvr>
                                      <p:to>
                                        <p:strVal val="visible"/>
                                      </p:to>
                                    </p:set>
                                    <p:anim calcmode="lin" valueType="num">
                                      <p:cBhvr>
                                        <p:cTn id="7" dur="1000" fill="hold"/>
                                        <p:tgtEl>
                                          <p:spTgt spid="1081"/>
                                        </p:tgtEl>
                                        <p:attrNameLst>
                                          <p:attrName>ppt_w</p:attrName>
                                        </p:attrNameLst>
                                      </p:cBhvr>
                                      <p:tavLst>
                                        <p:tav tm="0">
                                          <p:val>
                                            <p:fltVal val="0"/>
                                          </p:val>
                                        </p:tav>
                                        <p:tav tm="100000">
                                          <p:val>
                                            <p:strVal val="#ppt_w"/>
                                          </p:val>
                                        </p:tav>
                                      </p:tavLst>
                                    </p:anim>
                                    <p:anim calcmode="lin" valueType="num">
                                      <p:cBhvr>
                                        <p:cTn id="8" dur="1000" fill="hold"/>
                                        <p:tgtEl>
                                          <p:spTgt spid="1081"/>
                                        </p:tgtEl>
                                        <p:attrNameLst>
                                          <p:attrName>ppt_h</p:attrName>
                                        </p:attrNameLst>
                                      </p:cBhvr>
                                      <p:tavLst>
                                        <p:tav tm="0">
                                          <p:val>
                                            <p:fltVal val="0"/>
                                          </p:val>
                                        </p:tav>
                                        <p:tav tm="100000">
                                          <p:val>
                                            <p:strVal val="#ppt_h"/>
                                          </p:val>
                                        </p:tav>
                                      </p:tavLst>
                                    </p:anim>
                                    <p:anim calcmode="lin" valueType="num">
                                      <p:cBhvr>
                                        <p:cTn id="9" dur="1000" fill="hold"/>
                                        <p:tgtEl>
                                          <p:spTgt spid="1081"/>
                                        </p:tgtEl>
                                        <p:attrNameLst>
                                          <p:attrName>style.rotation</p:attrName>
                                        </p:attrNameLst>
                                      </p:cBhvr>
                                      <p:tavLst>
                                        <p:tav tm="0">
                                          <p:val>
                                            <p:fltVal val="90"/>
                                          </p:val>
                                        </p:tav>
                                        <p:tav tm="100000">
                                          <p:val>
                                            <p:fltVal val="0"/>
                                          </p:val>
                                        </p:tav>
                                      </p:tavLst>
                                    </p:anim>
                                    <p:animEffect transition="in" filter="fade">
                                      <p:cBhvr>
                                        <p:cTn id="10" dur="1000"/>
                                        <p:tgtEl>
                                          <p:spTgt spid="1081"/>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082"/>
                                        </p:tgtEl>
                                        <p:attrNameLst>
                                          <p:attrName>style.visibility</p:attrName>
                                        </p:attrNameLst>
                                      </p:cBhvr>
                                      <p:to>
                                        <p:strVal val="visible"/>
                                      </p:to>
                                    </p:set>
                                    <p:anim calcmode="lin" valueType="num">
                                      <p:cBhvr>
                                        <p:cTn id="13" dur="1000" fill="hold"/>
                                        <p:tgtEl>
                                          <p:spTgt spid="1082"/>
                                        </p:tgtEl>
                                        <p:attrNameLst>
                                          <p:attrName>ppt_w</p:attrName>
                                        </p:attrNameLst>
                                      </p:cBhvr>
                                      <p:tavLst>
                                        <p:tav tm="0">
                                          <p:val>
                                            <p:fltVal val="0"/>
                                          </p:val>
                                        </p:tav>
                                        <p:tav tm="100000">
                                          <p:val>
                                            <p:strVal val="#ppt_w"/>
                                          </p:val>
                                        </p:tav>
                                      </p:tavLst>
                                    </p:anim>
                                    <p:anim calcmode="lin" valueType="num">
                                      <p:cBhvr>
                                        <p:cTn id="14" dur="1000" fill="hold"/>
                                        <p:tgtEl>
                                          <p:spTgt spid="1082"/>
                                        </p:tgtEl>
                                        <p:attrNameLst>
                                          <p:attrName>ppt_h</p:attrName>
                                        </p:attrNameLst>
                                      </p:cBhvr>
                                      <p:tavLst>
                                        <p:tav tm="0">
                                          <p:val>
                                            <p:fltVal val="0"/>
                                          </p:val>
                                        </p:tav>
                                        <p:tav tm="100000">
                                          <p:val>
                                            <p:strVal val="#ppt_h"/>
                                          </p:val>
                                        </p:tav>
                                      </p:tavLst>
                                    </p:anim>
                                    <p:anim calcmode="lin" valueType="num">
                                      <p:cBhvr>
                                        <p:cTn id="15" dur="1000" fill="hold"/>
                                        <p:tgtEl>
                                          <p:spTgt spid="1082"/>
                                        </p:tgtEl>
                                        <p:attrNameLst>
                                          <p:attrName>style.rotation</p:attrName>
                                        </p:attrNameLst>
                                      </p:cBhvr>
                                      <p:tavLst>
                                        <p:tav tm="0">
                                          <p:val>
                                            <p:fltVal val="90"/>
                                          </p:val>
                                        </p:tav>
                                        <p:tav tm="100000">
                                          <p:val>
                                            <p:fltVal val="0"/>
                                          </p:val>
                                        </p:tav>
                                      </p:tavLst>
                                    </p:anim>
                                    <p:animEffect transition="in" filter="fade">
                                      <p:cBhvr>
                                        <p:cTn id="16" dur="1000"/>
                                        <p:tgtEl>
                                          <p:spTgt spid="108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083"/>
                                        </p:tgtEl>
                                        <p:attrNameLst>
                                          <p:attrName>style.visibility</p:attrName>
                                        </p:attrNameLst>
                                      </p:cBhvr>
                                      <p:to>
                                        <p:strVal val="visible"/>
                                      </p:to>
                                    </p:set>
                                    <p:anim calcmode="lin" valueType="num">
                                      <p:cBhvr>
                                        <p:cTn id="19" dur="1000" fill="hold"/>
                                        <p:tgtEl>
                                          <p:spTgt spid="1083"/>
                                        </p:tgtEl>
                                        <p:attrNameLst>
                                          <p:attrName>ppt_w</p:attrName>
                                        </p:attrNameLst>
                                      </p:cBhvr>
                                      <p:tavLst>
                                        <p:tav tm="0">
                                          <p:val>
                                            <p:fltVal val="0"/>
                                          </p:val>
                                        </p:tav>
                                        <p:tav tm="100000">
                                          <p:val>
                                            <p:strVal val="#ppt_w"/>
                                          </p:val>
                                        </p:tav>
                                      </p:tavLst>
                                    </p:anim>
                                    <p:anim calcmode="lin" valueType="num">
                                      <p:cBhvr>
                                        <p:cTn id="20" dur="1000" fill="hold"/>
                                        <p:tgtEl>
                                          <p:spTgt spid="1083"/>
                                        </p:tgtEl>
                                        <p:attrNameLst>
                                          <p:attrName>ppt_h</p:attrName>
                                        </p:attrNameLst>
                                      </p:cBhvr>
                                      <p:tavLst>
                                        <p:tav tm="0">
                                          <p:val>
                                            <p:fltVal val="0"/>
                                          </p:val>
                                        </p:tav>
                                        <p:tav tm="100000">
                                          <p:val>
                                            <p:strVal val="#ppt_h"/>
                                          </p:val>
                                        </p:tav>
                                      </p:tavLst>
                                    </p:anim>
                                    <p:anim calcmode="lin" valueType="num">
                                      <p:cBhvr>
                                        <p:cTn id="21" dur="1000" fill="hold"/>
                                        <p:tgtEl>
                                          <p:spTgt spid="1083"/>
                                        </p:tgtEl>
                                        <p:attrNameLst>
                                          <p:attrName>style.rotation</p:attrName>
                                        </p:attrNameLst>
                                      </p:cBhvr>
                                      <p:tavLst>
                                        <p:tav tm="0">
                                          <p:val>
                                            <p:fltVal val="90"/>
                                          </p:val>
                                        </p:tav>
                                        <p:tav tm="100000">
                                          <p:val>
                                            <p:fltVal val="0"/>
                                          </p:val>
                                        </p:tav>
                                      </p:tavLst>
                                    </p:anim>
                                    <p:animEffect transition="in" filter="fade">
                                      <p:cBhvr>
                                        <p:cTn id="22" dur="1000"/>
                                        <p:tgtEl>
                                          <p:spTgt spid="1083"/>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1084"/>
                                        </p:tgtEl>
                                        <p:attrNameLst>
                                          <p:attrName>style.visibility</p:attrName>
                                        </p:attrNameLst>
                                      </p:cBhvr>
                                      <p:to>
                                        <p:strVal val="visible"/>
                                      </p:to>
                                    </p:set>
                                    <p:anim calcmode="lin" valueType="num">
                                      <p:cBhvr>
                                        <p:cTn id="25" dur="1000" fill="hold"/>
                                        <p:tgtEl>
                                          <p:spTgt spid="1084"/>
                                        </p:tgtEl>
                                        <p:attrNameLst>
                                          <p:attrName>ppt_w</p:attrName>
                                        </p:attrNameLst>
                                      </p:cBhvr>
                                      <p:tavLst>
                                        <p:tav tm="0">
                                          <p:val>
                                            <p:fltVal val="0"/>
                                          </p:val>
                                        </p:tav>
                                        <p:tav tm="100000">
                                          <p:val>
                                            <p:strVal val="#ppt_w"/>
                                          </p:val>
                                        </p:tav>
                                      </p:tavLst>
                                    </p:anim>
                                    <p:anim calcmode="lin" valueType="num">
                                      <p:cBhvr>
                                        <p:cTn id="26" dur="1000" fill="hold"/>
                                        <p:tgtEl>
                                          <p:spTgt spid="1084"/>
                                        </p:tgtEl>
                                        <p:attrNameLst>
                                          <p:attrName>ppt_h</p:attrName>
                                        </p:attrNameLst>
                                      </p:cBhvr>
                                      <p:tavLst>
                                        <p:tav tm="0">
                                          <p:val>
                                            <p:fltVal val="0"/>
                                          </p:val>
                                        </p:tav>
                                        <p:tav tm="100000">
                                          <p:val>
                                            <p:strVal val="#ppt_h"/>
                                          </p:val>
                                        </p:tav>
                                      </p:tavLst>
                                    </p:anim>
                                    <p:anim calcmode="lin" valueType="num">
                                      <p:cBhvr>
                                        <p:cTn id="27" dur="1000" fill="hold"/>
                                        <p:tgtEl>
                                          <p:spTgt spid="1084"/>
                                        </p:tgtEl>
                                        <p:attrNameLst>
                                          <p:attrName>style.rotation</p:attrName>
                                        </p:attrNameLst>
                                      </p:cBhvr>
                                      <p:tavLst>
                                        <p:tav tm="0">
                                          <p:val>
                                            <p:fltVal val="90"/>
                                          </p:val>
                                        </p:tav>
                                        <p:tav tm="100000">
                                          <p:val>
                                            <p:fltVal val="0"/>
                                          </p:val>
                                        </p:tav>
                                      </p:tavLst>
                                    </p:anim>
                                    <p:animEffect transition="in" filter="fade">
                                      <p:cBhvr>
                                        <p:cTn id="28" dur="1000"/>
                                        <p:tgtEl>
                                          <p:spTgt spid="108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1085"/>
                                        </p:tgtEl>
                                        <p:attrNameLst>
                                          <p:attrName>style.visibility</p:attrName>
                                        </p:attrNameLst>
                                      </p:cBhvr>
                                      <p:to>
                                        <p:strVal val="visible"/>
                                      </p:to>
                                    </p:set>
                                    <p:anim calcmode="lin" valueType="num">
                                      <p:cBhvr>
                                        <p:cTn id="31" dur="1000" fill="hold"/>
                                        <p:tgtEl>
                                          <p:spTgt spid="1085"/>
                                        </p:tgtEl>
                                        <p:attrNameLst>
                                          <p:attrName>ppt_w</p:attrName>
                                        </p:attrNameLst>
                                      </p:cBhvr>
                                      <p:tavLst>
                                        <p:tav tm="0">
                                          <p:val>
                                            <p:fltVal val="0"/>
                                          </p:val>
                                        </p:tav>
                                        <p:tav tm="100000">
                                          <p:val>
                                            <p:strVal val="#ppt_w"/>
                                          </p:val>
                                        </p:tav>
                                      </p:tavLst>
                                    </p:anim>
                                    <p:anim calcmode="lin" valueType="num">
                                      <p:cBhvr>
                                        <p:cTn id="32" dur="1000" fill="hold"/>
                                        <p:tgtEl>
                                          <p:spTgt spid="1085"/>
                                        </p:tgtEl>
                                        <p:attrNameLst>
                                          <p:attrName>ppt_h</p:attrName>
                                        </p:attrNameLst>
                                      </p:cBhvr>
                                      <p:tavLst>
                                        <p:tav tm="0">
                                          <p:val>
                                            <p:fltVal val="0"/>
                                          </p:val>
                                        </p:tav>
                                        <p:tav tm="100000">
                                          <p:val>
                                            <p:strVal val="#ppt_h"/>
                                          </p:val>
                                        </p:tav>
                                      </p:tavLst>
                                    </p:anim>
                                    <p:anim calcmode="lin" valueType="num">
                                      <p:cBhvr>
                                        <p:cTn id="33" dur="1000" fill="hold"/>
                                        <p:tgtEl>
                                          <p:spTgt spid="1085"/>
                                        </p:tgtEl>
                                        <p:attrNameLst>
                                          <p:attrName>style.rotation</p:attrName>
                                        </p:attrNameLst>
                                      </p:cBhvr>
                                      <p:tavLst>
                                        <p:tav tm="0">
                                          <p:val>
                                            <p:fltVal val="90"/>
                                          </p:val>
                                        </p:tav>
                                        <p:tav tm="100000">
                                          <p:val>
                                            <p:fltVal val="0"/>
                                          </p:val>
                                        </p:tav>
                                      </p:tavLst>
                                    </p:anim>
                                    <p:animEffect transition="in" filter="fade">
                                      <p:cBhvr>
                                        <p:cTn id="34" dur="1000"/>
                                        <p:tgtEl>
                                          <p:spTgt spid="1085"/>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1086"/>
                                        </p:tgtEl>
                                        <p:attrNameLst>
                                          <p:attrName>style.visibility</p:attrName>
                                        </p:attrNameLst>
                                      </p:cBhvr>
                                      <p:to>
                                        <p:strVal val="visible"/>
                                      </p:to>
                                    </p:set>
                                    <p:anim calcmode="lin" valueType="num">
                                      <p:cBhvr>
                                        <p:cTn id="37" dur="1000" fill="hold"/>
                                        <p:tgtEl>
                                          <p:spTgt spid="1086"/>
                                        </p:tgtEl>
                                        <p:attrNameLst>
                                          <p:attrName>ppt_w</p:attrName>
                                        </p:attrNameLst>
                                      </p:cBhvr>
                                      <p:tavLst>
                                        <p:tav tm="0">
                                          <p:val>
                                            <p:fltVal val="0"/>
                                          </p:val>
                                        </p:tav>
                                        <p:tav tm="100000">
                                          <p:val>
                                            <p:strVal val="#ppt_w"/>
                                          </p:val>
                                        </p:tav>
                                      </p:tavLst>
                                    </p:anim>
                                    <p:anim calcmode="lin" valueType="num">
                                      <p:cBhvr>
                                        <p:cTn id="38" dur="1000" fill="hold"/>
                                        <p:tgtEl>
                                          <p:spTgt spid="1086"/>
                                        </p:tgtEl>
                                        <p:attrNameLst>
                                          <p:attrName>ppt_h</p:attrName>
                                        </p:attrNameLst>
                                      </p:cBhvr>
                                      <p:tavLst>
                                        <p:tav tm="0">
                                          <p:val>
                                            <p:fltVal val="0"/>
                                          </p:val>
                                        </p:tav>
                                        <p:tav tm="100000">
                                          <p:val>
                                            <p:strVal val="#ppt_h"/>
                                          </p:val>
                                        </p:tav>
                                      </p:tavLst>
                                    </p:anim>
                                    <p:anim calcmode="lin" valueType="num">
                                      <p:cBhvr>
                                        <p:cTn id="39" dur="1000" fill="hold"/>
                                        <p:tgtEl>
                                          <p:spTgt spid="1086"/>
                                        </p:tgtEl>
                                        <p:attrNameLst>
                                          <p:attrName>style.rotation</p:attrName>
                                        </p:attrNameLst>
                                      </p:cBhvr>
                                      <p:tavLst>
                                        <p:tav tm="0">
                                          <p:val>
                                            <p:fltVal val="90"/>
                                          </p:val>
                                        </p:tav>
                                        <p:tav tm="100000">
                                          <p:val>
                                            <p:fltVal val="0"/>
                                          </p:val>
                                        </p:tav>
                                      </p:tavLst>
                                    </p:anim>
                                    <p:animEffect transition="in" filter="fade">
                                      <p:cBhvr>
                                        <p:cTn id="40" dur="1000"/>
                                        <p:tgtEl>
                                          <p:spTgt spid="1086"/>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1087"/>
                                        </p:tgtEl>
                                        <p:attrNameLst>
                                          <p:attrName>style.visibility</p:attrName>
                                        </p:attrNameLst>
                                      </p:cBhvr>
                                      <p:to>
                                        <p:strVal val="visible"/>
                                      </p:to>
                                    </p:set>
                                    <p:anim calcmode="lin" valueType="num">
                                      <p:cBhvr>
                                        <p:cTn id="43" dur="1000" fill="hold"/>
                                        <p:tgtEl>
                                          <p:spTgt spid="1087"/>
                                        </p:tgtEl>
                                        <p:attrNameLst>
                                          <p:attrName>ppt_w</p:attrName>
                                        </p:attrNameLst>
                                      </p:cBhvr>
                                      <p:tavLst>
                                        <p:tav tm="0">
                                          <p:val>
                                            <p:fltVal val="0"/>
                                          </p:val>
                                        </p:tav>
                                        <p:tav tm="100000">
                                          <p:val>
                                            <p:strVal val="#ppt_w"/>
                                          </p:val>
                                        </p:tav>
                                      </p:tavLst>
                                    </p:anim>
                                    <p:anim calcmode="lin" valueType="num">
                                      <p:cBhvr>
                                        <p:cTn id="44" dur="1000" fill="hold"/>
                                        <p:tgtEl>
                                          <p:spTgt spid="1087"/>
                                        </p:tgtEl>
                                        <p:attrNameLst>
                                          <p:attrName>ppt_h</p:attrName>
                                        </p:attrNameLst>
                                      </p:cBhvr>
                                      <p:tavLst>
                                        <p:tav tm="0">
                                          <p:val>
                                            <p:fltVal val="0"/>
                                          </p:val>
                                        </p:tav>
                                        <p:tav tm="100000">
                                          <p:val>
                                            <p:strVal val="#ppt_h"/>
                                          </p:val>
                                        </p:tav>
                                      </p:tavLst>
                                    </p:anim>
                                    <p:anim calcmode="lin" valueType="num">
                                      <p:cBhvr>
                                        <p:cTn id="45" dur="1000" fill="hold"/>
                                        <p:tgtEl>
                                          <p:spTgt spid="1087"/>
                                        </p:tgtEl>
                                        <p:attrNameLst>
                                          <p:attrName>style.rotation</p:attrName>
                                        </p:attrNameLst>
                                      </p:cBhvr>
                                      <p:tavLst>
                                        <p:tav tm="0">
                                          <p:val>
                                            <p:fltVal val="90"/>
                                          </p:val>
                                        </p:tav>
                                        <p:tav tm="100000">
                                          <p:val>
                                            <p:fltVal val="0"/>
                                          </p:val>
                                        </p:tav>
                                      </p:tavLst>
                                    </p:anim>
                                    <p:animEffect transition="in" filter="fade">
                                      <p:cBhvr>
                                        <p:cTn id="46" dur="1000"/>
                                        <p:tgtEl>
                                          <p:spTgt spid="1087"/>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1088"/>
                                        </p:tgtEl>
                                        <p:attrNameLst>
                                          <p:attrName>style.visibility</p:attrName>
                                        </p:attrNameLst>
                                      </p:cBhvr>
                                      <p:to>
                                        <p:strVal val="visible"/>
                                      </p:to>
                                    </p:set>
                                    <p:anim calcmode="lin" valueType="num">
                                      <p:cBhvr>
                                        <p:cTn id="49" dur="1000" fill="hold"/>
                                        <p:tgtEl>
                                          <p:spTgt spid="1088"/>
                                        </p:tgtEl>
                                        <p:attrNameLst>
                                          <p:attrName>ppt_w</p:attrName>
                                        </p:attrNameLst>
                                      </p:cBhvr>
                                      <p:tavLst>
                                        <p:tav tm="0">
                                          <p:val>
                                            <p:fltVal val="0"/>
                                          </p:val>
                                        </p:tav>
                                        <p:tav tm="100000">
                                          <p:val>
                                            <p:strVal val="#ppt_w"/>
                                          </p:val>
                                        </p:tav>
                                      </p:tavLst>
                                    </p:anim>
                                    <p:anim calcmode="lin" valueType="num">
                                      <p:cBhvr>
                                        <p:cTn id="50" dur="1000" fill="hold"/>
                                        <p:tgtEl>
                                          <p:spTgt spid="1088"/>
                                        </p:tgtEl>
                                        <p:attrNameLst>
                                          <p:attrName>ppt_h</p:attrName>
                                        </p:attrNameLst>
                                      </p:cBhvr>
                                      <p:tavLst>
                                        <p:tav tm="0">
                                          <p:val>
                                            <p:fltVal val="0"/>
                                          </p:val>
                                        </p:tav>
                                        <p:tav tm="100000">
                                          <p:val>
                                            <p:strVal val="#ppt_h"/>
                                          </p:val>
                                        </p:tav>
                                      </p:tavLst>
                                    </p:anim>
                                    <p:anim calcmode="lin" valueType="num">
                                      <p:cBhvr>
                                        <p:cTn id="51" dur="1000" fill="hold"/>
                                        <p:tgtEl>
                                          <p:spTgt spid="1088"/>
                                        </p:tgtEl>
                                        <p:attrNameLst>
                                          <p:attrName>style.rotation</p:attrName>
                                        </p:attrNameLst>
                                      </p:cBhvr>
                                      <p:tavLst>
                                        <p:tav tm="0">
                                          <p:val>
                                            <p:fltVal val="90"/>
                                          </p:val>
                                        </p:tav>
                                        <p:tav tm="100000">
                                          <p:val>
                                            <p:fltVal val="0"/>
                                          </p:val>
                                        </p:tav>
                                      </p:tavLst>
                                    </p:anim>
                                    <p:animEffect transition="in" filter="fade">
                                      <p:cBhvr>
                                        <p:cTn id="52" dur="1000"/>
                                        <p:tgtEl>
                                          <p:spTgt spid="1088"/>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1089"/>
                                        </p:tgtEl>
                                        <p:attrNameLst>
                                          <p:attrName>style.visibility</p:attrName>
                                        </p:attrNameLst>
                                      </p:cBhvr>
                                      <p:to>
                                        <p:strVal val="visible"/>
                                      </p:to>
                                    </p:set>
                                    <p:anim calcmode="lin" valueType="num">
                                      <p:cBhvr>
                                        <p:cTn id="55" dur="1000" fill="hold"/>
                                        <p:tgtEl>
                                          <p:spTgt spid="1089"/>
                                        </p:tgtEl>
                                        <p:attrNameLst>
                                          <p:attrName>ppt_w</p:attrName>
                                        </p:attrNameLst>
                                      </p:cBhvr>
                                      <p:tavLst>
                                        <p:tav tm="0">
                                          <p:val>
                                            <p:fltVal val="0"/>
                                          </p:val>
                                        </p:tav>
                                        <p:tav tm="100000">
                                          <p:val>
                                            <p:strVal val="#ppt_w"/>
                                          </p:val>
                                        </p:tav>
                                      </p:tavLst>
                                    </p:anim>
                                    <p:anim calcmode="lin" valueType="num">
                                      <p:cBhvr>
                                        <p:cTn id="56" dur="1000" fill="hold"/>
                                        <p:tgtEl>
                                          <p:spTgt spid="1089"/>
                                        </p:tgtEl>
                                        <p:attrNameLst>
                                          <p:attrName>ppt_h</p:attrName>
                                        </p:attrNameLst>
                                      </p:cBhvr>
                                      <p:tavLst>
                                        <p:tav tm="0">
                                          <p:val>
                                            <p:fltVal val="0"/>
                                          </p:val>
                                        </p:tav>
                                        <p:tav tm="100000">
                                          <p:val>
                                            <p:strVal val="#ppt_h"/>
                                          </p:val>
                                        </p:tav>
                                      </p:tavLst>
                                    </p:anim>
                                    <p:anim calcmode="lin" valueType="num">
                                      <p:cBhvr>
                                        <p:cTn id="57" dur="1000" fill="hold"/>
                                        <p:tgtEl>
                                          <p:spTgt spid="1089"/>
                                        </p:tgtEl>
                                        <p:attrNameLst>
                                          <p:attrName>style.rotation</p:attrName>
                                        </p:attrNameLst>
                                      </p:cBhvr>
                                      <p:tavLst>
                                        <p:tav tm="0">
                                          <p:val>
                                            <p:fltVal val="90"/>
                                          </p:val>
                                        </p:tav>
                                        <p:tav tm="100000">
                                          <p:val>
                                            <p:fltVal val="0"/>
                                          </p:val>
                                        </p:tav>
                                      </p:tavLst>
                                    </p:anim>
                                    <p:animEffect transition="in" filter="fade">
                                      <p:cBhvr>
                                        <p:cTn id="58" dur="1000"/>
                                        <p:tgtEl>
                                          <p:spTgt spid="1089"/>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1090"/>
                                        </p:tgtEl>
                                        <p:attrNameLst>
                                          <p:attrName>style.visibility</p:attrName>
                                        </p:attrNameLst>
                                      </p:cBhvr>
                                      <p:to>
                                        <p:strVal val="visible"/>
                                      </p:to>
                                    </p:set>
                                    <p:anim calcmode="lin" valueType="num">
                                      <p:cBhvr>
                                        <p:cTn id="61" dur="1000" fill="hold"/>
                                        <p:tgtEl>
                                          <p:spTgt spid="1090"/>
                                        </p:tgtEl>
                                        <p:attrNameLst>
                                          <p:attrName>ppt_w</p:attrName>
                                        </p:attrNameLst>
                                      </p:cBhvr>
                                      <p:tavLst>
                                        <p:tav tm="0">
                                          <p:val>
                                            <p:fltVal val="0"/>
                                          </p:val>
                                        </p:tav>
                                        <p:tav tm="100000">
                                          <p:val>
                                            <p:strVal val="#ppt_w"/>
                                          </p:val>
                                        </p:tav>
                                      </p:tavLst>
                                    </p:anim>
                                    <p:anim calcmode="lin" valueType="num">
                                      <p:cBhvr>
                                        <p:cTn id="62" dur="1000" fill="hold"/>
                                        <p:tgtEl>
                                          <p:spTgt spid="1090"/>
                                        </p:tgtEl>
                                        <p:attrNameLst>
                                          <p:attrName>ppt_h</p:attrName>
                                        </p:attrNameLst>
                                      </p:cBhvr>
                                      <p:tavLst>
                                        <p:tav tm="0">
                                          <p:val>
                                            <p:fltVal val="0"/>
                                          </p:val>
                                        </p:tav>
                                        <p:tav tm="100000">
                                          <p:val>
                                            <p:strVal val="#ppt_h"/>
                                          </p:val>
                                        </p:tav>
                                      </p:tavLst>
                                    </p:anim>
                                    <p:anim calcmode="lin" valueType="num">
                                      <p:cBhvr>
                                        <p:cTn id="63" dur="1000" fill="hold"/>
                                        <p:tgtEl>
                                          <p:spTgt spid="1090"/>
                                        </p:tgtEl>
                                        <p:attrNameLst>
                                          <p:attrName>style.rotation</p:attrName>
                                        </p:attrNameLst>
                                      </p:cBhvr>
                                      <p:tavLst>
                                        <p:tav tm="0">
                                          <p:val>
                                            <p:fltVal val="90"/>
                                          </p:val>
                                        </p:tav>
                                        <p:tav tm="100000">
                                          <p:val>
                                            <p:fltVal val="0"/>
                                          </p:val>
                                        </p:tav>
                                      </p:tavLst>
                                    </p:anim>
                                    <p:animEffect transition="in" filter="fade">
                                      <p:cBhvr>
                                        <p:cTn id="64" dur="1000"/>
                                        <p:tgtEl>
                                          <p:spTgt spid="1090"/>
                                        </p:tgtEl>
                                      </p:cBhvr>
                                    </p:animEffect>
                                  </p:childTnLst>
                                </p:cTn>
                              </p:par>
                              <p:par>
                                <p:cTn id="65" presetID="31" presetClass="entr" presetSubtype="0" fill="hold" grpId="0" nodeType="withEffect">
                                  <p:stCondLst>
                                    <p:cond delay="0"/>
                                  </p:stCondLst>
                                  <p:childTnLst>
                                    <p:set>
                                      <p:cBhvr>
                                        <p:cTn id="66" dur="1" fill="hold">
                                          <p:stCondLst>
                                            <p:cond delay="0"/>
                                          </p:stCondLst>
                                        </p:cTn>
                                        <p:tgtEl>
                                          <p:spTgt spid="1091"/>
                                        </p:tgtEl>
                                        <p:attrNameLst>
                                          <p:attrName>style.visibility</p:attrName>
                                        </p:attrNameLst>
                                      </p:cBhvr>
                                      <p:to>
                                        <p:strVal val="visible"/>
                                      </p:to>
                                    </p:set>
                                    <p:anim calcmode="lin" valueType="num">
                                      <p:cBhvr>
                                        <p:cTn id="67" dur="1000" fill="hold"/>
                                        <p:tgtEl>
                                          <p:spTgt spid="1091"/>
                                        </p:tgtEl>
                                        <p:attrNameLst>
                                          <p:attrName>ppt_w</p:attrName>
                                        </p:attrNameLst>
                                      </p:cBhvr>
                                      <p:tavLst>
                                        <p:tav tm="0">
                                          <p:val>
                                            <p:fltVal val="0"/>
                                          </p:val>
                                        </p:tav>
                                        <p:tav tm="100000">
                                          <p:val>
                                            <p:strVal val="#ppt_w"/>
                                          </p:val>
                                        </p:tav>
                                      </p:tavLst>
                                    </p:anim>
                                    <p:anim calcmode="lin" valueType="num">
                                      <p:cBhvr>
                                        <p:cTn id="68" dur="1000" fill="hold"/>
                                        <p:tgtEl>
                                          <p:spTgt spid="1091"/>
                                        </p:tgtEl>
                                        <p:attrNameLst>
                                          <p:attrName>ppt_h</p:attrName>
                                        </p:attrNameLst>
                                      </p:cBhvr>
                                      <p:tavLst>
                                        <p:tav tm="0">
                                          <p:val>
                                            <p:fltVal val="0"/>
                                          </p:val>
                                        </p:tav>
                                        <p:tav tm="100000">
                                          <p:val>
                                            <p:strVal val="#ppt_h"/>
                                          </p:val>
                                        </p:tav>
                                      </p:tavLst>
                                    </p:anim>
                                    <p:anim calcmode="lin" valueType="num">
                                      <p:cBhvr>
                                        <p:cTn id="69" dur="1000" fill="hold"/>
                                        <p:tgtEl>
                                          <p:spTgt spid="1091"/>
                                        </p:tgtEl>
                                        <p:attrNameLst>
                                          <p:attrName>style.rotation</p:attrName>
                                        </p:attrNameLst>
                                      </p:cBhvr>
                                      <p:tavLst>
                                        <p:tav tm="0">
                                          <p:val>
                                            <p:fltVal val="90"/>
                                          </p:val>
                                        </p:tav>
                                        <p:tav tm="100000">
                                          <p:val>
                                            <p:fltVal val="0"/>
                                          </p:val>
                                        </p:tav>
                                      </p:tavLst>
                                    </p:anim>
                                    <p:animEffect transition="in" filter="fade">
                                      <p:cBhvr>
                                        <p:cTn id="70" dur="1000"/>
                                        <p:tgtEl>
                                          <p:spTgt spid="1091"/>
                                        </p:tgtEl>
                                      </p:cBhvr>
                                    </p:animEffect>
                                  </p:childTnLst>
                                </p:cTn>
                              </p:par>
                              <p:par>
                                <p:cTn id="71" presetID="31" presetClass="entr" presetSubtype="0" fill="hold" grpId="0" nodeType="withEffect">
                                  <p:stCondLst>
                                    <p:cond delay="0"/>
                                  </p:stCondLst>
                                  <p:childTnLst>
                                    <p:set>
                                      <p:cBhvr>
                                        <p:cTn id="72" dur="1" fill="hold">
                                          <p:stCondLst>
                                            <p:cond delay="0"/>
                                          </p:stCondLst>
                                        </p:cTn>
                                        <p:tgtEl>
                                          <p:spTgt spid="1092"/>
                                        </p:tgtEl>
                                        <p:attrNameLst>
                                          <p:attrName>style.visibility</p:attrName>
                                        </p:attrNameLst>
                                      </p:cBhvr>
                                      <p:to>
                                        <p:strVal val="visible"/>
                                      </p:to>
                                    </p:set>
                                    <p:anim calcmode="lin" valueType="num">
                                      <p:cBhvr>
                                        <p:cTn id="73" dur="1000" fill="hold"/>
                                        <p:tgtEl>
                                          <p:spTgt spid="1092"/>
                                        </p:tgtEl>
                                        <p:attrNameLst>
                                          <p:attrName>ppt_w</p:attrName>
                                        </p:attrNameLst>
                                      </p:cBhvr>
                                      <p:tavLst>
                                        <p:tav tm="0">
                                          <p:val>
                                            <p:fltVal val="0"/>
                                          </p:val>
                                        </p:tav>
                                        <p:tav tm="100000">
                                          <p:val>
                                            <p:strVal val="#ppt_w"/>
                                          </p:val>
                                        </p:tav>
                                      </p:tavLst>
                                    </p:anim>
                                    <p:anim calcmode="lin" valueType="num">
                                      <p:cBhvr>
                                        <p:cTn id="74" dur="1000" fill="hold"/>
                                        <p:tgtEl>
                                          <p:spTgt spid="1092"/>
                                        </p:tgtEl>
                                        <p:attrNameLst>
                                          <p:attrName>ppt_h</p:attrName>
                                        </p:attrNameLst>
                                      </p:cBhvr>
                                      <p:tavLst>
                                        <p:tav tm="0">
                                          <p:val>
                                            <p:fltVal val="0"/>
                                          </p:val>
                                        </p:tav>
                                        <p:tav tm="100000">
                                          <p:val>
                                            <p:strVal val="#ppt_h"/>
                                          </p:val>
                                        </p:tav>
                                      </p:tavLst>
                                    </p:anim>
                                    <p:anim calcmode="lin" valueType="num">
                                      <p:cBhvr>
                                        <p:cTn id="75" dur="1000" fill="hold"/>
                                        <p:tgtEl>
                                          <p:spTgt spid="1092"/>
                                        </p:tgtEl>
                                        <p:attrNameLst>
                                          <p:attrName>style.rotation</p:attrName>
                                        </p:attrNameLst>
                                      </p:cBhvr>
                                      <p:tavLst>
                                        <p:tav tm="0">
                                          <p:val>
                                            <p:fltVal val="90"/>
                                          </p:val>
                                        </p:tav>
                                        <p:tav tm="100000">
                                          <p:val>
                                            <p:fltVal val="0"/>
                                          </p:val>
                                        </p:tav>
                                      </p:tavLst>
                                    </p:anim>
                                    <p:animEffect transition="in" filter="fade">
                                      <p:cBhvr>
                                        <p:cTn id="76" dur="1000"/>
                                        <p:tgtEl>
                                          <p:spTgt spid="1092"/>
                                        </p:tgtEl>
                                      </p:cBhvr>
                                    </p:animEffect>
                                  </p:childTnLst>
                                </p:cTn>
                              </p:par>
                              <p:par>
                                <p:cTn id="77" presetID="31" presetClass="entr" presetSubtype="0" fill="hold" grpId="0" nodeType="withEffect">
                                  <p:stCondLst>
                                    <p:cond delay="0"/>
                                  </p:stCondLst>
                                  <p:childTnLst>
                                    <p:set>
                                      <p:cBhvr>
                                        <p:cTn id="78" dur="1" fill="hold">
                                          <p:stCondLst>
                                            <p:cond delay="0"/>
                                          </p:stCondLst>
                                        </p:cTn>
                                        <p:tgtEl>
                                          <p:spTgt spid="1093"/>
                                        </p:tgtEl>
                                        <p:attrNameLst>
                                          <p:attrName>style.visibility</p:attrName>
                                        </p:attrNameLst>
                                      </p:cBhvr>
                                      <p:to>
                                        <p:strVal val="visible"/>
                                      </p:to>
                                    </p:set>
                                    <p:anim calcmode="lin" valueType="num">
                                      <p:cBhvr>
                                        <p:cTn id="79" dur="1000" fill="hold"/>
                                        <p:tgtEl>
                                          <p:spTgt spid="1093"/>
                                        </p:tgtEl>
                                        <p:attrNameLst>
                                          <p:attrName>ppt_w</p:attrName>
                                        </p:attrNameLst>
                                      </p:cBhvr>
                                      <p:tavLst>
                                        <p:tav tm="0">
                                          <p:val>
                                            <p:fltVal val="0"/>
                                          </p:val>
                                        </p:tav>
                                        <p:tav tm="100000">
                                          <p:val>
                                            <p:strVal val="#ppt_w"/>
                                          </p:val>
                                        </p:tav>
                                      </p:tavLst>
                                    </p:anim>
                                    <p:anim calcmode="lin" valueType="num">
                                      <p:cBhvr>
                                        <p:cTn id="80" dur="1000" fill="hold"/>
                                        <p:tgtEl>
                                          <p:spTgt spid="1093"/>
                                        </p:tgtEl>
                                        <p:attrNameLst>
                                          <p:attrName>ppt_h</p:attrName>
                                        </p:attrNameLst>
                                      </p:cBhvr>
                                      <p:tavLst>
                                        <p:tav tm="0">
                                          <p:val>
                                            <p:fltVal val="0"/>
                                          </p:val>
                                        </p:tav>
                                        <p:tav tm="100000">
                                          <p:val>
                                            <p:strVal val="#ppt_h"/>
                                          </p:val>
                                        </p:tav>
                                      </p:tavLst>
                                    </p:anim>
                                    <p:anim calcmode="lin" valueType="num">
                                      <p:cBhvr>
                                        <p:cTn id="81" dur="1000" fill="hold"/>
                                        <p:tgtEl>
                                          <p:spTgt spid="1093"/>
                                        </p:tgtEl>
                                        <p:attrNameLst>
                                          <p:attrName>style.rotation</p:attrName>
                                        </p:attrNameLst>
                                      </p:cBhvr>
                                      <p:tavLst>
                                        <p:tav tm="0">
                                          <p:val>
                                            <p:fltVal val="90"/>
                                          </p:val>
                                        </p:tav>
                                        <p:tav tm="100000">
                                          <p:val>
                                            <p:fltVal val="0"/>
                                          </p:val>
                                        </p:tav>
                                      </p:tavLst>
                                    </p:anim>
                                    <p:animEffect transition="in" filter="fade">
                                      <p:cBhvr>
                                        <p:cTn id="82" dur="1000"/>
                                        <p:tgtEl>
                                          <p:spTgt spid="1093"/>
                                        </p:tgtEl>
                                      </p:cBhvr>
                                    </p:animEffect>
                                  </p:childTnLst>
                                </p:cTn>
                              </p:par>
                              <p:par>
                                <p:cTn id="83" presetID="31" presetClass="entr" presetSubtype="0" fill="hold" grpId="0" nodeType="withEffect">
                                  <p:stCondLst>
                                    <p:cond delay="0"/>
                                  </p:stCondLst>
                                  <p:childTnLst>
                                    <p:set>
                                      <p:cBhvr>
                                        <p:cTn id="84" dur="1" fill="hold">
                                          <p:stCondLst>
                                            <p:cond delay="0"/>
                                          </p:stCondLst>
                                        </p:cTn>
                                        <p:tgtEl>
                                          <p:spTgt spid="1094"/>
                                        </p:tgtEl>
                                        <p:attrNameLst>
                                          <p:attrName>style.visibility</p:attrName>
                                        </p:attrNameLst>
                                      </p:cBhvr>
                                      <p:to>
                                        <p:strVal val="visible"/>
                                      </p:to>
                                    </p:set>
                                    <p:anim calcmode="lin" valueType="num">
                                      <p:cBhvr>
                                        <p:cTn id="85" dur="1000" fill="hold"/>
                                        <p:tgtEl>
                                          <p:spTgt spid="1094"/>
                                        </p:tgtEl>
                                        <p:attrNameLst>
                                          <p:attrName>ppt_w</p:attrName>
                                        </p:attrNameLst>
                                      </p:cBhvr>
                                      <p:tavLst>
                                        <p:tav tm="0">
                                          <p:val>
                                            <p:fltVal val="0"/>
                                          </p:val>
                                        </p:tav>
                                        <p:tav tm="100000">
                                          <p:val>
                                            <p:strVal val="#ppt_w"/>
                                          </p:val>
                                        </p:tav>
                                      </p:tavLst>
                                    </p:anim>
                                    <p:anim calcmode="lin" valueType="num">
                                      <p:cBhvr>
                                        <p:cTn id="86" dur="1000" fill="hold"/>
                                        <p:tgtEl>
                                          <p:spTgt spid="1094"/>
                                        </p:tgtEl>
                                        <p:attrNameLst>
                                          <p:attrName>ppt_h</p:attrName>
                                        </p:attrNameLst>
                                      </p:cBhvr>
                                      <p:tavLst>
                                        <p:tav tm="0">
                                          <p:val>
                                            <p:fltVal val="0"/>
                                          </p:val>
                                        </p:tav>
                                        <p:tav tm="100000">
                                          <p:val>
                                            <p:strVal val="#ppt_h"/>
                                          </p:val>
                                        </p:tav>
                                      </p:tavLst>
                                    </p:anim>
                                    <p:anim calcmode="lin" valueType="num">
                                      <p:cBhvr>
                                        <p:cTn id="87" dur="1000" fill="hold"/>
                                        <p:tgtEl>
                                          <p:spTgt spid="1094"/>
                                        </p:tgtEl>
                                        <p:attrNameLst>
                                          <p:attrName>style.rotation</p:attrName>
                                        </p:attrNameLst>
                                      </p:cBhvr>
                                      <p:tavLst>
                                        <p:tav tm="0">
                                          <p:val>
                                            <p:fltVal val="90"/>
                                          </p:val>
                                        </p:tav>
                                        <p:tav tm="100000">
                                          <p:val>
                                            <p:fltVal val="0"/>
                                          </p:val>
                                        </p:tav>
                                      </p:tavLst>
                                    </p:anim>
                                    <p:animEffect transition="in" filter="fade">
                                      <p:cBhvr>
                                        <p:cTn id="88" dur="1000"/>
                                        <p:tgtEl>
                                          <p:spTgt spid="1094"/>
                                        </p:tgtEl>
                                      </p:cBhvr>
                                    </p:animEffect>
                                  </p:childTnLst>
                                </p:cTn>
                              </p:par>
                              <p:par>
                                <p:cTn id="89" presetID="31" presetClass="entr" presetSubtype="0" fill="hold" grpId="0" nodeType="withEffect">
                                  <p:stCondLst>
                                    <p:cond delay="0"/>
                                  </p:stCondLst>
                                  <p:childTnLst>
                                    <p:set>
                                      <p:cBhvr>
                                        <p:cTn id="90" dur="1" fill="hold">
                                          <p:stCondLst>
                                            <p:cond delay="0"/>
                                          </p:stCondLst>
                                        </p:cTn>
                                        <p:tgtEl>
                                          <p:spTgt spid="1095"/>
                                        </p:tgtEl>
                                        <p:attrNameLst>
                                          <p:attrName>style.visibility</p:attrName>
                                        </p:attrNameLst>
                                      </p:cBhvr>
                                      <p:to>
                                        <p:strVal val="visible"/>
                                      </p:to>
                                    </p:set>
                                    <p:anim calcmode="lin" valueType="num">
                                      <p:cBhvr>
                                        <p:cTn id="91" dur="1000" fill="hold"/>
                                        <p:tgtEl>
                                          <p:spTgt spid="1095"/>
                                        </p:tgtEl>
                                        <p:attrNameLst>
                                          <p:attrName>ppt_w</p:attrName>
                                        </p:attrNameLst>
                                      </p:cBhvr>
                                      <p:tavLst>
                                        <p:tav tm="0">
                                          <p:val>
                                            <p:fltVal val="0"/>
                                          </p:val>
                                        </p:tav>
                                        <p:tav tm="100000">
                                          <p:val>
                                            <p:strVal val="#ppt_w"/>
                                          </p:val>
                                        </p:tav>
                                      </p:tavLst>
                                    </p:anim>
                                    <p:anim calcmode="lin" valueType="num">
                                      <p:cBhvr>
                                        <p:cTn id="92" dur="1000" fill="hold"/>
                                        <p:tgtEl>
                                          <p:spTgt spid="1095"/>
                                        </p:tgtEl>
                                        <p:attrNameLst>
                                          <p:attrName>ppt_h</p:attrName>
                                        </p:attrNameLst>
                                      </p:cBhvr>
                                      <p:tavLst>
                                        <p:tav tm="0">
                                          <p:val>
                                            <p:fltVal val="0"/>
                                          </p:val>
                                        </p:tav>
                                        <p:tav tm="100000">
                                          <p:val>
                                            <p:strVal val="#ppt_h"/>
                                          </p:val>
                                        </p:tav>
                                      </p:tavLst>
                                    </p:anim>
                                    <p:anim calcmode="lin" valueType="num">
                                      <p:cBhvr>
                                        <p:cTn id="93" dur="1000" fill="hold"/>
                                        <p:tgtEl>
                                          <p:spTgt spid="1095"/>
                                        </p:tgtEl>
                                        <p:attrNameLst>
                                          <p:attrName>style.rotation</p:attrName>
                                        </p:attrNameLst>
                                      </p:cBhvr>
                                      <p:tavLst>
                                        <p:tav tm="0">
                                          <p:val>
                                            <p:fltVal val="90"/>
                                          </p:val>
                                        </p:tav>
                                        <p:tav tm="100000">
                                          <p:val>
                                            <p:fltVal val="0"/>
                                          </p:val>
                                        </p:tav>
                                      </p:tavLst>
                                    </p:anim>
                                    <p:animEffect transition="in" filter="fade">
                                      <p:cBhvr>
                                        <p:cTn id="94" dur="1000"/>
                                        <p:tgtEl>
                                          <p:spTgt spid="1095"/>
                                        </p:tgtEl>
                                      </p:cBhvr>
                                    </p:animEffect>
                                  </p:childTnLst>
                                </p:cTn>
                              </p:par>
                              <p:par>
                                <p:cTn id="95" presetID="31" presetClass="entr" presetSubtype="0" fill="hold" grpId="0" nodeType="withEffect">
                                  <p:stCondLst>
                                    <p:cond delay="0"/>
                                  </p:stCondLst>
                                  <p:childTnLst>
                                    <p:set>
                                      <p:cBhvr>
                                        <p:cTn id="96" dur="1" fill="hold">
                                          <p:stCondLst>
                                            <p:cond delay="0"/>
                                          </p:stCondLst>
                                        </p:cTn>
                                        <p:tgtEl>
                                          <p:spTgt spid="1096"/>
                                        </p:tgtEl>
                                        <p:attrNameLst>
                                          <p:attrName>style.visibility</p:attrName>
                                        </p:attrNameLst>
                                      </p:cBhvr>
                                      <p:to>
                                        <p:strVal val="visible"/>
                                      </p:to>
                                    </p:set>
                                    <p:anim calcmode="lin" valueType="num">
                                      <p:cBhvr>
                                        <p:cTn id="97" dur="1000" fill="hold"/>
                                        <p:tgtEl>
                                          <p:spTgt spid="1096"/>
                                        </p:tgtEl>
                                        <p:attrNameLst>
                                          <p:attrName>ppt_w</p:attrName>
                                        </p:attrNameLst>
                                      </p:cBhvr>
                                      <p:tavLst>
                                        <p:tav tm="0">
                                          <p:val>
                                            <p:fltVal val="0"/>
                                          </p:val>
                                        </p:tav>
                                        <p:tav tm="100000">
                                          <p:val>
                                            <p:strVal val="#ppt_w"/>
                                          </p:val>
                                        </p:tav>
                                      </p:tavLst>
                                    </p:anim>
                                    <p:anim calcmode="lin" valueType="num">
                                      <p:cBhvr>
                                        <p:cTn id="98" dur="1000" fill="hold"/>
                                        <p:tgtEl>
                                          <p:spTgt spid="1096"/>
                                        </p:tgtEl>
                                        <p:attrNameLst>
                                          <p:attrName>ppt_h</p:attrName>
                                        </p:attrNameLst>
                                      </p:cBhvr>
                                      <p:tavLst>
                                        <p:tav tm="0">
                                          <p:val>
                                            <p:fltVal val="0"/>
                                          </p:val>
                                        </p:tav>
                                        <p:tav tm="100000">
                                          <p:val>
                                            <p:strVal val="#ppt_h"/>
                                          </p:val>
                                        </p:tav>
                                      </p:tavLst>
                                    </p:anim>
                                    <p:anim calcmode="lin" valueType="num">
                                      <p:cBhvr>
                                        <p:cTn id="99" dur="1000" fill="hold"/>
                                        <p:tgtEl>
                                          <p:spTgt spid="1096"/>
                                        </p:tgtEl>
                                        <p:attrNameLst>
                                          <p:attrName>style.rotation</p:attrName>
                                        </p:attrNameLst>
                                      </p:cBhvr>
                                      <p:tavLst>
                                        <p:tav tm="0">
                                          <p:val>
                                            <p:fltVal val="90"/>
                                          </p:val>
                                        </p:tav>
                                        <p:tav tm="100000">
                                          <p:val>
                                            <p:fltVal val="0"/>
                                          </p:val>
                                        </p:tav>
                                      </p:tavLst>
                                    </p:anim>
                                    <p:animEffect transition="in" filter="fade">
                                      <p:cBhvr>
                                        <p:cTn id="100" dur="1000"/>
                                        <p:tgtEl>
                                          <p:spTgt spid="1096"/>
                                        </p:tgtEl>
                                      </p:cBhvr>
                                    </p:animEffect>
                                  </p:childTnLst>
                                </p:cTn>
                              </p:par>
                              <p:par>
                                <p:cTn id="101" presetID="31" presetClass="entr" presetSubtype="0" fill="hold" grpId="0" nodeType="withEffect">
                                  <p:stCondLst>
                                    <p:cond delay="0"/>
                                  </p:stCondLst>
                                  <p:childTnLst>
                                    <p:set>
                                      <p:cBhvr>
                                        <p:cTn id="102" dur="1" fill="hold">
                                          <p:stCondLst>
                                            <p:cond delay="0"/>
                                          </p:stCondLst>
                                        </p:cTn>
                                        <p:tgtEl>
                                          <p:spTgt spid="1097"/>
                                        </p:tgtEl>
                                        <p:attrNameLst>
                                          <p:attrName>style.visibility</p:attrName>
                                        </p:attrNameLst>
                                      </p:cBhvr>
                                      <p:to>
                                        <p:strVal val="visible"/>
                                      </p:to>
                                    </p:set>
                                    <p:anim calcmode="lin" valueType="num">
                                      <p:cBhvr>
                                        <p:cTn id="103" dur="1000" fill="hold"/>
                                        <p:tgtEl>
                                          <p:spTgt spid="1097"/>
                                        </p:tgtEl>
                                        <p:attrNameLst>
                                          <p:attrName>ppt_w</p:attrName>
                                        </p:attrNameLst>
                                      </p:cBhvr>
                                      <p:tavLst>
                                        <p:tav tm="0">
                                          <p:val>
                                            <p:fltVal val="0"/>
                                          </p:val>
                                        </p:tav>
                                        <p:tav tm="100000">
                                          <p:val>
                                            <p:strVal val="#ppt_w"/>
                                          </p:val>
                                        </p:tav>
                                      </p:tavLst>
                                    </p:anim>
                                    <p:anim calcmode="lin" valueType="num">
                                      <p:cBhvr>
                                        <p:cTn id="104" dur="1000" fill="hold"/>
                                        <p:tgtEl>
                                          <p:spTgt spid="1097"/>
                                        </p:tgtEl>
                                        <p:attrNameLst>
                                          <p:attrName>ppt_h</p:attrName>
                                        </p:attrNameLst>
                                      </p:cBhvr>
                                      <p:tavLst>
                                        <p:tav tm="0">
                                          <p:val>
                                            <p:fltVal val="0"/>
                                          </p:val>
                                        </p:tav>
                                        <p:tav tm="100000">
                                          <p:val>
                                            <p:strVal val="#ppt_h"/>
                                          </p:val>
                                        </p:tav>
                                      </p:tavLst>
                                    </p:anim>
                                    <p:anim calcmode="lin" valueType="num">
                                      <p:cBhvr>
                                        <p:cTn id="105" dur="1000" fill="hold"/>
                                        <p:tgtEl>
                                          <p:spTgt spid="1097"/>
                                        </p:tgtEl>
                                        <p:attrNameLst>
                                          <p:attrName>style.rotation</p:attrName>
                                        </p:attrNameLst>
                                      </p:cBhvr>
                                      <p:tavLst>
                                        <p:tav tm="0">
                                          <p:val>
                                            <p:fltVal val="90"/>
                                          </p:val>
                                        </p:tav>
                                        <p:tav tm="100000">
                                          <p:val>
                                            <p:fltVal val="0"/>
                                          </p:val>
                                        </p:tav>
                                      </p:tavLst>
                                    </p:anim>
                                    <p:animEffect transition="in" filter="fade">
                                      <p:cBhvr>
                                        <p:cTn id="106" dur="1000"/>
                                        <p:tgtEl>
                                          <p:spTgt spid="1097"/>
                                        </p:tgtEl>
                                      </p:cBhvr>
                                    </p:animEffect>
                                  </p:childTnLst>
                                </p:cTn>
                              </p:par>
                              <p:par>
                                <p:cTn id="107" presetID="12" presetClass="entr" presetSubtype="8" fill="hold" nodeType="withEffect">
                                  <p:stCondLst>
                                    <p:cond delay="0"/>
                                  </p:stCondLst>
                                  <p:childTnLst>
                                    <p:set>
                                      <p:cBhvr>
                                        <p:cTn id="108" dur="1" fill="hold">
                                          <p:stCondLst>
                                            <p:cond delay="0"/>
                                          </p:stCondLst>
                                        </p:cTn>
                                        <p:tgtEl>
                                          <p:spTgt spid="1098"/>
                                        </p:tgtEl>
                                        <p:attrNameLst>
                                          <p:attrName>style.visibility</p:attrName>
                                        </p:attrNameLst>
                                      </p:cBhvr>
                                      <p:to>
                                        <p:strVal val="visible"/>
                                      </p:to>
                                    </p:set>
                                    <p:anim calcmode="lin" valueType="num">
                                      <p:cBhvr additive="base">
                                        <p:cTn id="109" dur="500"/>
                                        <p:tgtEl>
                                          <p:spTgt spid="1098"/>
                                        </p:tgtEl>
                                        <p:attrNameLst>
                                          <p:attrName>ppt_x</p:attrName>
                                        </p:attrNameLst>
                                      </p:cBhvr>
                                      <p:tavLst>
                                        <p:tav tm="0">
                                          <p:val>
                                            <p:strVal val="#ppt_x-#ppt_w*1.125000"/>
                                          </p:val>
                                        </p:tav>
                                        <p:tav tm="100000">
                                          <p:val>
                                            <p:strVal val="#ppt_x"/>
                                          </p:val>
                                        </p:tav>
                                      </p:tavLst>
                                    </p:anim>
                                    <p:animEffect transition="in" filter="wipe(right)">
                                      <p:cBhvr>
                                        <p:cTn id="110" dur="500"/>
                                        <p:tgtEl>
                                          <p:spTgt spid="1098"/>
                                        </p:tgtEl>
                                      </p:cBhvr>
                                    </p:animEffect>
                                  </p:childTnLst>
                                </p:cTn>
                              </p:par>
                              <p:par>
                                <p:cTn id="111" presetID="42" presetClass="entr" presetSubtype="0" fill="hold" grpId="0" nodeType="withEffect">
                                  <p:stCondLst>
                                    <p:cond delay="0"/>
                                  </p:stCondLst>
                                  <p:childTnLst>
                                    <p:set>
                                      <p:cBhvr>
                                        <p:cTn id="112" dur="1" fill="hold">
                                          <p:stCondLst>
                                            <p:cond delay="0"/>
                                          </p:stCondLst>
                                        </p:cTn>
                                        <p:tgtEl>
                                          <p:spTgt spid="1078"/>
                                        </p:tgtEl>
                                        <p:attrNameLst>
                                          <p:attrName>style.visibility</p:attrName>
                                        </p:attrNameLst>
                                      </p:cBhvr>
                                      <p:to>
                                        <p:strVal val="visible"/>
                                      </p:to>
                                    </p:set>
                                    <p:animEffect transition="in" filter="fade">
                                      <p:cBhvr>
                                        <p:cTn id="113" dur="1000"/>
                                        <p:tgtEl>
                                          <p:spTgt spid="1078"/>
                                        </p:tgtEl>
                                      </p:cBhvr>
                                    </p:animEffect>
                                    <p:anim calcmode="lin" valueType="num">
                                      <p:cBhvr>
                                        <p:cTn id="114" dur="1000" fill="hold"/>
                                        <p:tgtEl>
                                          <p:spTgt spid="1078"/>
                                        </p:tgtEl>
                                        <p:attrNameLst>
                                          <p:attrName>ppt_x</p:attrName>
                                        </p:attrNameLst>
                                      </p:cBhvr>
                                      <p:tavLst>
                                        <p:tav tm="0">
                                          <p:val>
                                            <p:strVal val="#ppt_x"/>
                                          </p:val>
                                        </p:tav>
                                        <p:tav tm="100000">
                                          <p:val>
                                            <p:strVal val="#ppt_x"/>
                                          </p:val>
                                        </p:tav>
                                      </p:tavLst>
                                    </p:anim>
                                    <p:anim calcmode="lin" valueType="num">
                                      <p:cBhvr>
                                        <p:cTn id="115" dur="1000" fill="hold"/>
                                        <p:tgtEl>
                                          <p:spTgt spid="1078"/>
                                        </p:tgtEl>
                                        <p:attrNameLst>
                                          <p:attrName>ppt_y</p:attrName>
                                        </p:attrNameLst>
                                      </p:cBhvr>
                                      <p:tavLst>
                                        <p:tav tm="0">
                                          <p:val>
                                            <p:strVal val="#ppt_y+.1"/>
                                          </p:val>
                                        </p:tav>
                                        <p:tav tm="100000">
                                          <p:val>
                                            <p:strVal val="#ppt_y"/>
                                          </p:val>
                                        </p:tav>
                                      </p:tavLst>
                                    </p:anim>
                                  </p:childTnLst>
                                </p:cTn>
                              </p:par>
                              <p:par>
                                <p:cTn id="116" presetID="42" presetClass="entr" presetSubtype="0" fill="hold" grpId="0" nodeType="withEffect">
                                  <p:stCondLst>
                                    <p:cond delay="0"/>
                                  </p:stCondLst>
                                  <p:childTnLst>
                                    <p:set>
                                      <p:cBhvr>
                                        <p:cTn id="117" dur="1" fill="hold">
                                          <p:stCondLst>
                                            <p:cond delay="0"/>
                                          </p:stCondLst>
                                        </p:cTn>
                                        <p:tgtEl>
                                          <p:spTgt spid="1079">
                                            <p:txEl>
                                              <p:pRg st="0" end="0"/>
                                            </p:txEl>
                                          </p:spTgt>
                                        </p:tgtEl>
                                        <p:attrNameLst>
                                          <p:attrName>style.visibility</p:attrName>
                                        </p:attrNameLst>
                                      </p:cBhvr>
                                      <p:to>
                                        <p:strVal val="visible"/>
                                      </p:to>
                                    </p:set>
                                    <p:animEffect transition="in" filter="fade">
                                      <p:cBhvr>
                                        <p:cTn id="118" dur="1000"/>
                                        <p:tgtEl>
                                          <p:spTgt spid="1079">
                                            <p:txEl>
                                              <p:pRg st="0" end="0"/>
                                            </p:txEl>
                                          </p:spTgt>
                                        </p:tgtEl>
                                      </p:cBhvr>
                                    </p:animEffect>
                                    <p:anim calcmode="lin" valueType="num">
                                      <p:cBhvr>
                                        <p:cTn id="119" dur="1000" fill="hold"/>
                                        <p:tgtEl>
                                          <p:spTgt spid="1079">
                                            <p:txEl>
                                              <p:pRg st="0" end="0"/>
                                            </p:txEl>
                                          </p:spTgt>
                                        </p:tgtEl>
                                        <p:attrNameLst>
                                          <p:attrName>ppt_x</p:attrName>
                                        </p:attrNameLst>
                                      </p:cBhvr>
                                      <p:tavLst>
                                        <p:tav tm="0">
                                          <p:val>
                                            <p:strVal val="#ppt_x"/>
                                          </p:val>
                                        </p:tav>
                                        <p:tav tm="100000">
                                          <p:val>
                                            <p:strVal val="#ppt_x"/>
                                          </p:val>
                                        </p:tav>
                                      </p:tavLst>
                                    </p:anim>
                                    <p:anim calcmode="lin" valueType="num">
                                      <p:cBhvr>
                                        <p:cTn id="120" dur="1000" fill="hold"/>
                                        <p:tgtEl>
                                          <p:spTgt spid="1079">
                                            <p:txEl>
                                              <p:pRg st="0" end="0"/>
                                            </p:txEl>
                                          </p:spTgt>
                                        </p:tgtEl>
                                        <p:attrNameLst>
                                          <p:attrName>ppt_y</p:attrName>
                                        </p:attrNameLst>
                                      </p:cBhvr>
                                      <p:tavLst>
                                        <p:tav tm="0">
                                          <p:val>
                                            <p:strVal val="#ppt_y+.1"/>
                                          </p:val>
                                        </p:tav>
                                        <p:tav tm="100000">
                                          <p:val>
                                            <p:strVal val="#ppt_y"/>
                                          </p:val>
                                        </p:tav>
                                      </p:tavLst>
                                    </p:anim>
                                  </p:childTnLst>
                                </p:cTn>
                              </p:par>
                              <p:par>
                                <p:cTn id="121" presetID="42" presetClass="entr" presetSubtype="0" fill="hold" grpId="0" nodeType="withEffect">
                                  <p:stCondLst>
                                    <p:cond delay="0"/>
                                  </p:stCondLst>
                                  <p:childTnLst>
                                    <p:set>
                                      <p:cBhvr>
                                        <p:cTn id="122" dur="1" fill="hold">
                                          <p:stCondLst>
                                            <p:cond delay="0"/>
                                          </p:stCondLst>
                                        </p:cTn>
                                        <p:tgtEl>
                                          <p:spTgt spid="7">
                                            <p:txEl>
                                              <p:pRg st="0" end="0"/>
                                            </p:txEl>
                                          </p:spTgt>
                                        </p:tgtEl>
                                        <p:attrNameLst>
                                          <p:attrName>style.visibility</p:attrName>
                                        </p:attrNameLst>
                                      </p:cBhvr>
                                      <p:to>
                                        <p:strVal val="visible"/>
                                      </p:to>
                                    </p:set>
                                    <p:animEffect transition="in" filter="fade">
                                      <p:cBhvr>
                                        <p:cTn id="123" dur="1000"/>
                                        <p:tgtEl>
                                          <p:spTgt spid="7">
                                            <p:txEl>
                                              <p:pRg st="0" end="0"/>
                                            </p:txEl>
                                          </p:spTgt>
                                        </p:tgtEl>
                                      </p:cBhvr>
                                    </p:animEffect>
                                    <p:anim calcmode="lin" valueType="num">
                                      <p:cBhvr>
                                        <p:cTn id="12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25" dur="1000" fill="hold"/>
                                        <p:tgtEl>
                                          <p:spTgt spid="7">
                                            <p:txEl>
                                              <p:pRg st="0" end="0"/>
                                            </p:txEl>
                                          </p:spTgt>
                                        </p:tgtEl>
                                        <p:attrNameLst>
                                          <p:attrName>ppt_y</p:attrName>
                                        </p:attrNameLst>
                                      </p:cBhvr>
                                      <p:tavLst>
                                        <p:tav tm="0">
                                          <p:val>
                                            <p:strVal val="#ppt_y+.1"/>
                                          </p:val>
                                        </p:tav>
                                        <p:tav tm="100000">
                                          <p:val>
                                            <p:strVal val="#ppt_y"/>
                                          </p:val>
                                        </p:tav>
                                      </p:tavLst>
                                    </p:anim>
                                  </p:childTnLst>
                                </p:cTn>
                              </p:par>
                              <p:par>
                                <p:cTn id="126" presetID="42" presetClass="entr" presetSubtype="0" fill="hold" nodeType="withEffect">
                                  <p:stCondLst>
                                    <p:cond delay="0"/>
                                  </p:stCondLst>
                                  <p:childTnLst>
                                    <p:set>
                                      <p:cBhvr>
                                        <p:cTn id="127" dur="1" fill="hold">
                                          <p:stCondLst>
                                            <p:cond delay="0"/>
                                          </p:stCondLst>
                                        </p:cTn>
                                        <p:tgtEl>
                                          <p:spTgt spid="6"/>
                                        </p:tgtEl>
                                        <p:attrNameLst>
                                          <p:attrName>style.visibility</p:attrName>
                                        </p:attrNameLst>
                                      </p:cBhvr>
                                      <p:to>
                                        <p:strVal val="visible"/>
                                      </p:to>
                                    </p:set>
                                    <p:animEffect transition="in" filter="fade">
                                      <p:cBhvr>
                                        <p:cTn id="128" dur="1000"/>
                                        <p:tgtEl>
                                          <p:spTgt spid="6"/>
                                        </p:tgtEl>
                                      </p:cBhvr>
                                    </p:animEffect>
                                    <p:anim calcmode="lin" valueType="num">
                                      <p:cBhvr>
                                        <p:cTn id="129" dur="1000" fill="hold"/>
                                        <p:tgtEl>
                                          <p:spTgt spid="6"/>
                                        </p:tgtEl>
                                        <p:attrNameLst>
                                          <p:attrName>ppt_x</p:attrName>
                                        </p:attrNameLst>
                                      </p:cBhvr>
                                      <p:tavLst>
                                        <p:tav tm="0">
                                          <p:val>
                                            <p:strVal val="#ppt_x"/>
                                          </p:val>
                                        </p:tav>
                                        <p:tav tm="100000">
                                          <p:val>
                                            <p:strVal val="#ppt_x"/>
                                          </p:val>
                                        </p:tav>
                                      </p:tavLst>
                                    </p:anim>
                                    <p:anim calcmode="lin" valueType="num">
                                      <p:cBhvr>
                                        <p:cTn id="1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8" grpId="0"/>
      <p:bldP spid="1079" grpId="0" uiExpand="1" build="p"/>
      <p:bldP spid="1081" grpId="0" animBg="1"/>
      <p:bldP spid="1082" grpId="0" animBg="1"/>
      <p:bldP spid="1083" grpId="0" animBg="1"/>
      <p:bldP spid="1084" grpId="0" animBg="1"/>
      <p:bldP spid="1085" grpId="0" animBg="1"/>
      <p:bldP spid="1086" grpId="0" animBg="1"/>
      <p:bldP spid="1087" grpId="0" animBg="1"/>
      <p:bldP spid="1088" grpId="0" animBg="1"/>
      <p:bldP spid="1089" grpId="0" animBg="1"/>
      <p:bldP spid="1090" grpId="0" animBg="1"/>
      <p:bldP spid="1091" grpId="0" animBg="1"/>
      <p:bldP spid="1092" grpId="0" animBg="1"/>
      <p:bldP spid="1093" grpId="0" animBg="1"/>
      <p:bldP spid="1094" grpId="0" animBg="1"/>
      <p:bldP spid="1095" grpId="0" animBg="1"/>
      <p:bldP spid="1096" grpId="0" animBg="1"/>
      <p:bldP spid="1097" grpId="0" animBg="1"/>
      <p:bldP spid="7" grpId="0" build="allAtOnce"/>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grpSp>
        <p:nvGrpSpPr>
          <p:cNvPr id="36" name="!!capitolo8">
            <a:extLst>
              <a:ext uri="{FF2B5EF4-FFF2-40B4-BE49-F238E27FC236}">
                <a16:creationId xmlns:a16="http://schemas.microsoft.com/office/drawing/2014/main" id="{A250C948-34F8-3EE2-040F-B2CDB9CDEF2B}"/>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FAE48B19-1D69-BEFD-5F73-27E5351EC169}"/>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EA0A59D0-2A73-CB55-8930-D4FAE1828AF8}"/>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3EE1D97F-B36D-AE01-D1DC-1D323CB49E51}"/>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89FCB2B-4773-6611-F603-5ED5B65D9FBA}"/>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0BADF5B4-3058-467C-B650-059610D83F04}"/>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416066E6-C121-3B79-1E27-75D7B6573A29}"/>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1B65D65-3CFE-39CC-4C42-F1F2EDFD58F8}"/>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6AFF22A8-7302-E81F-3809-AFEA78479C22}"/>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9B5C98A2-F803-3BF8-2748-076A7E4B539F}"/>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F6B0C8B-5F7C-34E2-38CE-852E11310F49}"/>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7D1188B7-B9EE-BAA0-F635-E5A560F8DCC7}"/>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C52F9C97-838D-D960-DB3B-EEF7D7C8BF60}"/>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F37EEE70-2EA3-514F-0ED7-D1FA147D7568}"/>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02DF6223-F901-A73E-E2B8-C59D270C46D1}"/>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0D3D7E3F-C851-0DE4-19FD-13218CEF71A3}"/>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274F1DA4-4E71-27E0-099B-B4EEC7BAA893}"/>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D5E8D368-7093-F33C-E238-C45E447E3D5E}"/>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4BA651-43AB-D8A8-87C5-15A97FD38167}"/>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9B9C652D-7114-673C-52D9-30CD59B69C5E}"/>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AB706715-22A8-DEEC-5E56-A3DA061460A6}"/>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7" name="!!capitolo1">
            <a:extLst>
              <a:ext uri="{FF2B5EF4-FFF2-40B4-BE49-F238E27FC236}">
                <a16:creationId xmlns:a16="http://schemas.microsoft.com/office/drawing/2014/main" id="{51656FEC-ADF5-831B-3006-81ACFE68B9B8}"/>
              </a:ext>
            </a:extLst>
          </p:cNvPr>
          <p:cNvGrpSpPr/>
          <p:nvPr/>
        </p:nvGrpSpPr>
        <p:grpSpPr>
          <a:xfrm>
            <a:off x="-1" y="0"/>
            <a:ext cx="1224000" cy="5143500"/>
            <a:chOff x="-1" y="0"/>
            <a:chExt cx="1224000" cy="5143500"/>
          </a:xfrm>
          <a:effectLst>
            <a:outerShdw blurRad="127000" dist="38100" algn="l" rotWithShape="0">
              <a:schemeClr val="bg2">
                <a:lumMod val="10000"/>
              </a:schemeClr>
            </a:outerShdw>
          </a:effectLst>
        </p:grpSpPr>
        <p:sp>
          <p:nvSpPr>
            <p:cNvPr id="58" name="Rettangolo 57">
              <a:extLst>
                <a:ext uri="{FF2B5EF4-FFF2-40B4-BE49-F238E27FC236}">
                  <a16:creationId xmlns:a16="http://schemas.microsoft.com/office/drawing/2014/main" id="{BBD21B3D-DE9B-A61F-1985-CA10A5F49D86}"/>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9" name="Triangolo 58">
              <a:extLst>
                <a:ext uri="{FF2B5EF4-FFF2-40B4-BE49-F238E27FC236}">
                  <a16:creationId xmlns:a16="http://schemas.microsoft.com/office/drawing/2014/main" id="{73FEF044-25E9-127A-6A7B-D80E72D6522D}"/>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4" name="!!titolo1">
            <a:extLst>
              <a:ext uri="{FF2B5EF4-FFF2-40B4-BE49-F238E27FC236}">
                <a16:creationId xmlns:a16="http://schemas.microsoft.com/office/drawing/2014/main" id="{A2B97D96-EF6C-FC8D-5E4D-591B1B600C2A}"/>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Introduzione</a:t>
            </a:r>
            <a:br>
              <a:rPr lang="it-IT" dirty="0">
                <a:solidFill>
                  <a:schemeClr val="bg2">
                    <a:lumMod val="10000"/>
                  </a:schemeClr>
                </a:solidFill>
              </a:rPr>
            </a:br>
            <a:r>
              <a:rPr lang="it-IT" sz="2000" b="0" dirty="0">
                <a:solidFill>
                  <a:schemeClr val="bg2">
                    <a:lumMod val="10000"/>
                  </a:schemeClr>
                </a:solidFill>
                <a:latin typeface="Outfit Medium" pitchFamily="2" charset="0"/>
              </a:rPr>
              <a:t>Riferimenti</a:t>
            </a:r>
          </a:p>
        </p:txBody>
      </p:sp>
      <p:grpSp>
        <p:nvGrpSpPr>
          <p:cNvPr id="67" name="!!paper1.1">
            <a:extLst>
              <a:ext uri="{FF2B5EF4-FFF2-40B4-BE49-F238E27FC236}">
                <a16:creationId xmlns:a16="http://schemas.microsoft.com/office/drawing/2014/main" id="{73E9A66C-27B3-A119-DAC3-EE175ED7D84E}"/>
              </a:ext>
            </a:extLst>
          </p:cNvPr>
          <p:cNvGrpSpPr/>
          <p:nvPr/>
        </p:nvGrpSpPr>
        <p:grpSpPr>
          <a:xfrm>
            <a:off x="2667284" y="1656104"/>
            <a:ext cx="2510696" cy="2984846"/>
            <a:chOff x="2533574" y="1656104"/>
            <a:chExt cx="2510696" cy="2984846"/>
          </a:xfrm>
        </p:grpSpPr>
        <p:grpSp>
          <p:nvGrpSpPr>
            <p:cNvPr id="6" name="Gruppo 5">
              <a:extLst>
                <a:ext uri="{FF2B5EF4-FFF2-40B4-BE49-F238E27FC236}">
                  <a16:creationId xmlns:a16="http://schemas.microsoft.com/office/drawing/2014/main" id="{98D5A03F-58EC-83C2-2D3F-41C288CBAF0E}"/>
                </a:ext>
              </a:extLst>
            </p:cNvPr>
            <p:cNvGrpSpPr>
              <a:grpSpLocks noChangeAspect="1"/>
            </p:cNvGrpSpPr>
            <p:nvPr/>
          </p:nvGrpSpPr>
          <p:grpSpPr>
            <a:xfrm>
              <a:off x="3567939" y="1656104"/>
              <a:ext cx="441965" cy="540000"/>
              <a:chOff x="3602380" y="1349431"/>
              <a:chExt cx="320943" cy="392133"/>
            </a:xfrm>
          </p:grpSpPr>
          <p:sp>
            <p:nvSpPr>
              <p:cNvPr id="11" name="Google Shape;1133;p71">
                <a:extLst>
                  <a:ext uri="{FF2B5EF4-FFF2-40B4-BE49-F238E27FC236}">
                    <a16:creationId xmlns:a16="http://schemas.microsoft.com/office/drawing/2014/main" id="{EDE00570-C70C-F1B9-A628-A1F5B7B1ACC6}"/>
                  </a:ext>
                </a:extLst>
              </p:cNvPr>
              <p:cNvSpPr/>
              <p:nvPr/>
            </p:nvSpPr>
            <p:spPr>
              <a:xfrm>
                <a:off x="3602380" y="1349431"/>
                <a:ext cx="320943" cy="392133"/>
              </a:xfrm>
              <a:custGeom>
                <a:avLst/>
                <a:gdLst/>
                <a:ahLst/>
                <a:cxnLst/>
                <a:rect l="l" t="t" r="r" b="b"/>
                <a:pathLst>
                  <a:path w="14201" h="17351" extrusionOk="0">
                    <a:moveTo>
                      <a:pt x="13183" y="1018"/>
                    </a:moveTo>
                    <a:lnTo>
                      <a:pt x="13183" y="14298"/>
                    </a:lnTo>
                    <a:lnTo>
                      <a:pt x="3054" y="14298"/>
                    </a:lnTo>
                    <a:lnTo>
                      <a:pt x="3054" y="1018"/>
                    </a:lnTo>
                    <a:close/>
                    <a:moveTo>
                      <a:pt x="2036" y="1018"/>
                    </a:moveTo>
                    <a:lnTo>
                      <a:pt x="2036" y="14298"/>
                    </a:lnTo>
                    <a:lnTo>
                      <a:pt x="1261" y="14298"/>
                    </a:lnTo>
                    <a:lnTo>
                      <a:pt x="1018" y="14395"/>
                    </a:lnTo>
                    <a:lnTo>
                      <a:pt x="1018" y="1988"/>
                    </a:lnTo>
                    <a:lnTo>
                      <a:pt x="1018" y="1794"/>
                    </a:lnTo>
                    <a:lnTo>
                      <a:pt x="1067" y="1600"/>
                    </a:lnTo>
                    <a:lnTo>
                      <a:pt x="1164" y="1454"/>
                    </a:lnTo>
                    <a:lnTo>
                      <a:pt x="1309" y="1309"/>
                    </a:lnTo>
                    <a:lnTo>
                      <a:pt x="1455" y="1164"/>
                    </a:lnTo>
                    <a:lnTo>
                      <a:pt x="1600" y="1067"/>
                    </a:lnTo>
                    <a:lnTo>
                      <a:pt x="1794" y="1018"/>
                    </a:lnTo>
                    <a:close/>
                    <a:moveTo>
                      <a:pt x="13183" y="15315"/>
                    </a:moveTo>
                    <a:lnTo>
                      <a:pt x="13183" y="16333"/>
                    </a:lnTo>
                    <a:lnTo>
                      <a:pt x="1503" y="16333"/>
                    </a:lnTo>
                    <a:lnTo>
                      <a:pt x="1309" y="16285"/>
                    </a:lnTo>
                    <a:lnTo>
                      <a:pt x="1164" y="16188"/>
                    </a:lnTo>
                    <a:lnTo>
                      <a:pt x="1067" y="15994"/>
                    </a:lnTo>
                    <a:lnTo>
                      <a:pt x="1018" y="15800"/>
                    </a:lnTo>
                    <a:lnTo>
                      <a:pt x="1067" y="15606"/>
                    </a:lnTo>
                    <a:lnTo>
                      <a:pt x="1164" y="15461"/>
                    </a:lnTo>
                    <a:lnTo>
                      <a:pt x="1309" y="15364"/>
                    </a:lnTo>
                    <a:lnTo>
                      <a:pt x="1503" y="15315"/>
                    </a:lnTo>
                    <a:close/>
                    <a:moveTo>
                      <a:pt x="1988" y="0"/>
                    </a:moveTo>
                    <a:lnTo>
                      <a:pt x="1600" y="49"/>
                    </a:lnTo>
                    <a:lnTo>
                      <a:pt x="1212" y="146"/>
                    </a:lnTo>
                    <a:lnTo>
                      <a:pt x="873" y="340"/>
                    </a:lnTo>
                    <a:lnTo>
                      <a:pt x="582" y="582"/>
                    </a:lnTo>
                    <a:lnTo>
                      <a:pt x="340" y="873"/>
                    </a:lnTo>
                    <a:lnTo>
                      <a:pt x="146" y="1212"/>
                    </a:lnTo>
                    <a:lnTo>
                      <a:pt x="49" y="1600"/>
                    </a:lnTo>
                    <a:lnTo>
                      <a:pt x="1" y="1988"/>
                    </a:lnTo>
                    <a:lnTo>
                      <a:pt x="1" y="15800"/>
                    </a:lnTo>
                    <a:lnTo>
                      <a:pt x="1" y="16139"/>
                    </a:lnTo>
                    <a:lnTo>
                      <a:pt x="98" y="16382"/>
                    </a:lnTo>
                    <a:lnTo>
                      <a:pt x="243" y="16672"/>
                    </a:lnTo>
                    <a:lnTo>
                      <a:pt x="437" y="16866"/>
                    </a:lnTo>
                    <a:lnTo>
                      <a:pt x="679" y="17060"/>
                    </a:lnTo>
                    <a:lnTo>
                      <a:pt x="921" y="17205"/>
                    </a:lnTo>
                    <a:lnTo>
                      <a:pt x="1212" y="17302"/>
                    </a:lnTo>
                    <a:lnTo>
                      <a:pt x="1503" y="17351"/>
                    </a:lnTo>
                    <a:lnTo>
                      <a:pt x="13716" y="17351"/>
                    </a:lnTo>
                    <a:lnTo>
                      <a:pt x="13910" y="17302"/>
                    </a:lnTo>
                    <a:lnTo>
                      <a:pt x="14055" y="17205"/>
                    </a:lnTo>
                    <a:lnTo>
                      <a:pt x="14152" y="17012"/>
                    </a:lnTo>
                    <a:lnTo>
                      <a:pt x="14201" y="16818"/>
                    </a:lnTo>
                    <a:lnTo>
                      <a:pt x="14201" y="485"/>
                    </a:lnTo>
                    <a:lnTo>
                      <a:pt x="14152" y="291"/>
                    </a:lnTo>
                    <a:lnTo>
                      <a:pt x="14055" y="146"/>
                    </a:lnTo>
                    <a:lnTo>
                      <a:pt x="13910" y="49"/>
                    </a:lnTo>
                    <a:lnTo>
                      <a:pt x="1371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2" name="Google Shape;1134;p71">
                <a:extLst>
                  <a:ext uri="{FF2B5EF4-FFF2-40B4-BE49-F238E27FC236}">
                    <a16:creationId xmlns:a16="http://schemas.microsoft.com/office/drawing/2014/main" id="{BCF6F32B-3A41-8B6A-E233-EA66B07852E2}"/>
                  </a:ext>
                </a:extLst>
              </p:cNvPr>
              <p:cNvSpPr/>
              <p:nvPr/>
            </p:nvSpPr>
            <p:spPr>
              <a:xfrm>
                <a:off x="3717391" y="1407490"/>
                <a:ext cx="138018" cy="138018"/>
              </a:xfrm>
              <a:custGeom>
                <a:avLst/>
                <a:gdLst/>
                <a:ahLst/>
                <a:cxnLst/>
                <a:rect l="l" t="t" r="r" b="b"/>
                <a:pathLst>
                  <a:path w="6107" h="6107" extrusionOk="0">
                    <a:moveTo>
                      <a:pt x="1115" y="1018"/>
                    </a:moveTo>
                    <a:lnTo>
                      <a:pt x="1309" y="1066"/>
                    </a:lnTo>
                    <a:lnTo>
                      <a:pt x="1551" y="1115"/>
                    </a:lnTo>
                    <a:lnTo>
                      <a:pt x="1842" y="1309"/>
                    </a:lnTo>
                    <a:lnTo>
                      <a:pt x="2230" y="1503"/>
                    </a:lnTo>
                    <a:lnTo>
                      <a:pt x="1503" y="2229"/>
                    </a:lnTo>
                    <a:lnTo>
                      <a:pt x="1309" y="1842"/>
                    </a:lnTo>
                    <a:lnTo>
                      <a:pt x="1115" y="1551"/>
                    </a:lnTo>
                    <a:lnTo>
                      <a:pt x="1067" y="1309"/>
                    </a:lnTo>
                    <a:lnTo>
                      <a:pt x="1018" y="1115"/>
                    </a:lnTo>
                    <a:lnTo>
                      <a:pt x="1018" y="1018"/>
                    </a:lnTo>
                    <a:close/>
                    <a:moveTo>
                      <a:pt x="5089" y="1018"/>
                    </a:moveTo>
                    <a:lnTo>
                      <a:pt x="5089" y="1115"/>
                    </a:lnTo>
                    <a:lnTo>
                      <a:pt x="5041" y="1309"/>
                    </a:lnTo>
                    <a:lnTo>
                      <a:pt x="4944" y="1551"/>
                    </a:lnTo>
                    <a:lnTo>
                      <a:pt x="4798" y="1842"/>
                    </a:lnTo>
                    <a:lnTo>
                      <a:pt x="4605" y="2229"/>
                    </a:lnTo>
                    <a:lnTo>
                      <a:pt x="4217" y="1842"/>
                    </a:lnTo>
                    <a:lnTo>
                      <a:pt x="3878" y="1503"/>
                    </a:lnTo>
                    <a:lnTo>
                      <a:pt x="4217" y="1309"/>
                    </a:lnTo>
                    <a:lnTo>
                      <a:pt x="4556" y="1115"/>
                    </a:lnTo>
                    <a:lnTo>
                      <a:pt x="4798" y="1066"/>
                    </a:lnTo>
                    <a:lnTo>
                      <a:pt x="4944" y="1018"/>
                    </a:lnTo>
                    <a:close/>
                    <a:moveTo>
                      <a:pt x="3054" y="2133"/>
                    </a:moveTo>
                    <a:lnTo>
                      <a:pt x="3538" y="2569"/>
                    </a:lnTo>
                    <a:lnTo>
                      <a:pt x="3975" y="3053"/>
                    </a:lnTo>
                    <a:lnTo>
                      <a:pt x="3538" y="3538"/>
                    </a:lnTo>
                    <a:lnTo>
                      <a:pt x="3054" y="3974"/>
                    </a:lnTo>
                    <a:lnTo>
                      <a:pt x="2569" y="3538"/>
                    </a:lnTo>
                    <a:lnTo>
                      <a:pt x="2133" y="3053"/>
                    </a:lnTo>
                    <a:lnTo>
                      <a:pt x="2569" y="2569"/>
                    </a:lnTo>
                    <a:lnTo>
                      <a:pt x="3054" y="2133"/>
                    </a:lnTo>
                    <a:close/>
                    <a:moveTo>
                      <a:pt x="1503" y="3877"/>
                    </a:moveTo>
                    <a:lnTo>
                      <a:pt x="1842" y="4217"/>
                    </a:lnTo>
                    <a:lnTo>
                      <a:pt x="2230" y="4604"/>
                    </a:lnTo>
                    <a:lnTo>
                      <a:pt x="1842" y="4798"/>
                    </a:lnTo>
                    <a:lnTo>
                      <a:pt x="1551" y="4944"/>
                    </a:lnTo>
                    <a:lnTo>
                      <a:pt x="1309" y="5040"/>
                    </a:lnTo>
                    <a:lnTo>
                      <a:pt x="1115" y="5089"/>
                    </a:lnTo>
                    <a:lnTo>
                      <a:pt x="1018" y="5089"/>
                    </a:lnTo>
                    <a:lnTo>
                      <a:pt x="1018" y="4992"/>
                    </a:lnTo>
                    <a:lnTo>
                      <a:pt x="1067" y="4798"/>
                    </a:lnTo>
                    <a:lnTo>
                      <a:pt x="1115" y="4556"/>
                    </a:lnTo>
                    <a:lnTo>
                      <a:pt x="1309" y="4217"/>
                    </a:lnTo>
                    <a:lnTo>
                      <a:pt x="1503" y="3877"/>
                    </a:lnTo>
                    <a:close/>
                    <a:moveTo>
                      <a:pt x="4605" y="3877"/>
                    </a:moveTo>
                    <a:lnTo>
                      <a:pt x="4798" y="4217"/>
                    </a:lnTo>
                    <a:lnTo>
                      <a:pt x="4944" y="4556"/>
                    </a:lnTo>
                    <a:lnTo>
                      <a:pt x="5041" y="4798"/>
                    </a:lnTo>
                    <a:lnTo>
                      <a:pt x="5089" y="4992"/>
                    </a:lnTo>
                    <a:lnTo>
                      <a:pt x="5089" y="5089"/>
                    </a:lnTo>
                    <a:lnTo>
                      <a:pt x="4944" y="5089"/>
                    </a:lnTo>
                    <a:lnTo>
                      <a:pt x="4798" y="5040"/>
                    </a:lnTo>
                    <a:lnTo>
                      <a:pt x="4556" y="4944"/>
                    </a:lnTo>
                    <a:lnTo>
                      <a:pt x="4217" y="4798"/>
                    </a:lnTo>
                    <a:lnTo>
                      <a:pt x="3878" y="4604"/>
                    </a:lnTo>
                    <a:lnTo>
                      <a:pt x="4217" y="4217"/>
                    </a:lnTo>
                    <a:lnTo>
                      <a:pt x="4605" y="3877"/>
                    </a:lnTo>
                    <a:close/>
                    <a:moveTo>
                      <a:pt x="921" y="0"/>
                    </a:moveTo>
                    <a:lnTo>
                      <a:pt x="727" y="49"/>
                    </a:lnTo>
                    <a:lnTo>
                      <a:pt x="534" y="97"/>
                    </a:lnTo>
                    <a:lnTo>
                      <a:pt x="388" y="194"/>
                    </a:lnTo>
                    <a:lnTo>
                      <a:pt x="291" y="291"/>
                    </a:lnTo>
                    <a:lnTo>
                      <a:pt x="194" y="388"/>
                    </a:lnTo>
                    <a:lnTo>
                      <a:pt x="97" y="533"/>
                    </a:lnTo>
                    <a:lnTo>
                      <a:pt x="49" y="727"/>
                    </a:lnTo>
                    <a:lnTo>
                      <a:pt x="0" y="921"/>
                    </a:lnTo>
                    <a:lnTo>
                      <a:pt x="0" y="1163"/>
                    </a:lnTo>
                    <a:lnTo>
                      <a:pt x="49" y="1454"/>
                    </a:lnTo>
                    <a:lnTo>
                      <a:pt x="146" y="1793"/>
                    </a:lnTo>
                    <a:lnTo>
                      <a:pt x="291" y="2181"/>
                    </a:lnTo>
                    <a:lnTo>
                      <a:pt x="534" y="2617"/>
                    </a:lnTo>
                    <a:lnTo>
                      <a:pt x="824" y="3053"/>
                    </a:lnTo>
                    <a:lnTo>
                      <a:pt x="534" y="3490"/>
                    </a:lnTo>
                    <a:lnTo>
                      <a:pt x="291" y="3926"/>
                    </a:lnTo>
                    <a:lnTo>
                      <a:pt x="146" y="4313"/>
                    </a:lnTo>
                    <a:lnTo>
                      <a:pt x="49" y="4604"/>
                    </a:lnTo>
                    <a:lnTo>
                      <a:pt x="0" y="4895"/>
                    </a:lnTo>
                    <a:lnTo>
                      <a:pt x="0" y="5137"/>
                    </a:lnTo>
                    <a:lnTo>
                      <a:pt x="49" y="5380"/>
                    </a:lnTo>
                    <a:lnTo>
                      <a:pt x="97" y="5525"/>
                    </a:lnTo>
                    <a:lnTo>
                      <a:pt x="194" y="5670"/>
                    </a:lnTo>
                    <a:lnTo>
                      <a:pt x="291" y="5816"/>
                    </a:lnTo>
                    <a:lnTo>
                      <a:pt x="437" y="5913"/>
                    </a:lnTo>
                    <a:lnTo>
                      <a:pt x="582" y="6010"/>
                    </a:lnTo>
                    <a:lnTo>
                      <a:pt x="824" y="6058"/>
                    </a:lnTo>
                    <a:lnTo>
                      <a:pt x="1067" y="6107"/>
                    </a:lnTo>
                    <a:lnTo>
                      <a:pt x="1261" y="6058"/>
                    </a:lnTo>
                    <a:lnTo>
                      <a:pt x="1551" y="6010"/>
                    </a:lnTo>
                    <a:lnTo>
                      <a:pt x="1842" y="5913"/>
                    </a:lnTo>
                    <a:lnTo>
                      <a:pt x="2181" y="5767"/>
                    </a:lnTo>
                    <a:lnTo>
                      <a:pt x="2618" y="5574"/>
                    </a:lnTo>
                    <a:lnTo>
                      <a:pt x="3054" y="5234"/>
                    </a:lnTo>
                    <a:lnTo>
                      <a:pt x="3490" y="5574"/>
                    </a:lnTo>
                    <a:lnTo>
                      <a:pt x="3926" y="5767"/>
                    </a:lnTo>
                    <a:lnTo>
                      <a:pt x="4265" y="5913"/>
                    </a:lnTo>
                    <a:lnTo>
                      <a:pt x="4556" y="6010"/>
                    </a:lnTo>
                    <a:lnTo>
                      <a:pt x="4798" y="6058"/>
                    </a:lnTo>
                    <a:lnTo>
                      <a:pt x="5041" y="6107"/>
                    </a:lnTo>
                    <a:lnTo>
                      <a:pt x="5283" y="6058"/>
                    </a:lnTo>
                    <a:lnTo>
                      <a:pt x="5477" y="6010"/>
                    </a:lnTo>
                    <a:lnTo>
                      <a:pt x="5671" y="5913"/>
                    </a:lnTo>
                    <a:lnTo>
                      <a:pt x="5816" y="5816"/>
                    </a:lnTo>
                    <a:lnTo>
                      <a:pt x="5913" y="5670"/>
                    </a:lnTo>
                    <a:lnTo>
                      <a:pt x="5962" y="5525"/>
                    </a:lnTo>
                    <a:lnTo>
                      <a:pt x="6059" y="5380"/>
                    </a:lnTo>
                    <a:lnTo>
                      <a:pt x="6107" y="5137"/>
                    </a:lnTo>
                    <a:lnTo>
                      <a:pt x="6107" y="4895"/>
                    </a:lnTo>
                    <a:lnTo>
                      <a:pt x="6059" y="4604"/>
                    </a:lnTo>
                    <a:lnTo>
                      <a:pt x="5962" y="4313"/>
                    </a:lnTo>
                    <a:lnTo>
                      <a:pt x="5768" y="3926"/>
                    </a:lnTo>
                    <a:lnTo>
                      <a:pt x="5574" y="3490"/>
                    </a:lnTo>
                    <a:lnTo>
                      <a:pt x="5235" y="3053"/>
                    </a:lnTo>
                    <a:lnTo>
                      <a:pt x="5574" y="2617"/>
                    </a:lnTo>
                    <a:lnTo>
                      <a:pt x="5768" y="2181"/>
                    </a:lnTo>
                    <a:lnTo>
                      <a:pt x="5962" y="1793"/>
                    </a:lnTo>
                    <a:lnTo>
                      <a:pt x="6059" y="1454"/>
                    </a:lnTo>
                    <a:lnTo>
                      <a:pt x="6107" y="1163"/>
                    </a:lnTo>
                    <a:lnTo>
                      <a:pt x="6107" y="921"/>
                    </a:lnTo>
                    <a:lnTo>
                      <a:pt x="6059" y="727"/>
                    </a:lnTo>
                    <a:lnTo>
                      <a:pt x="5962" y="533"/>
                    </a:lnTo>
                    <a:lnTo>
                      <a:pt x="5913" y="388"/>
                    </a:lnTo>
                    <a:lnTo>
                      <a:pt x="5816" y="291"/>
                    </a:lnTo>
                    <a:lnTo>
                      <a:pt x="5671" y="194"/>
                    </a:lnTo>
                    <a:lnTo>
                      <a:pt x="5525" y="97"/>
                    </a:lnTo>
                    <a:lnTo>
                      <a:pt x="5380" y="49"/>
                    </a:lnTo>
                    <a:lnTo>
                      <a:pt x="5138" y="0"/>
                    </a:lnTo>
                    <a:lnTo>
                      <a:pt x="4895" y="0"/>
                    </a:lnTo>
                    <a:lnTo>
                      <a:pt x="4605" y="49"/>
                    </a:lnTo>
                    <a:lnTo>
                      <a:pt x="4314" y="145"/>
                    </a:lnTo>
                    <a:lnTo>
                      <a:pt x="3926" y="291"/>
                    </a:lnTo>
                    <a:lnTo>
                      <a:pt x="3490" y="533"/>
                    </a:lnTo>
                    <a:lnTo>
                      <a:pt x="3054" y="824"/>
                    </a:lnTo>
                    <a:lnTo>
                      <a:pt x="2618" y="533"/>
                    </a:lnTo>
                    <a:lnTo>
                      <a:pt x="2181" y="291"/>
                    </a:lnTo>
                    <a:lnTo>
                      <a:pt x="1794" y="145"/>
                    </a:lnTo>
                    <a:lnTo>
                      <a:pt x="1454" y="49"/>
                    </a:lnTo>
                    <a:lnTo>
                      <a:pt x="1164"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3" name="Google Shape;1135;p71">
                <a:extLst>
                  <a:ext uri="{FF2B5EF4-FFF2-40B4-BE49-F238E27FC236}">
                    <a16:creationId xmlns:a16="http://schemas.microsoft.com/office/drawing/2014/main" id="{15C467C9-82AA-6517-F53E-863984B212AA}"/>
                  </a:ext>
                </a:extLst>
              </p:cNvPr>
              <p:cNvSpPr/>
              <p:nvPr/>
            </p:nvSpPr>
            <p:spPr>
              <a:xfrm>
                <a:off x="3710815" y="1568493"/>
                <a:ext cx="151171" cy="23029"/>
              </a:xfrm>
              <a:custGeom>
                <a:avLst/>
                <a:gdLst/>
                <a:ahLst/>
                <a:cxnLst/>
                <a:rect l="l" t="t" r="r" b="b"/>
                <a:pathLst>
                  <a:path w="6689" h="1019" extrusionOk="0">
                    <a:moveTo>
                      <a:pt x="485" y="0"/>
                    </a:moveTo>
                    <a:lnTo>
                      <a:pt x="291" y="49"/>
                    </a:lnTo>
                    <a:lnTo>
                      <a:pt x="146" y="146"/>
                    </a:lnTo>
                    <a:lnTo>
                      <a:pt x="49" y="291"/>
                    </a:lnTo>
                    <a:lnTo>
                      <a:pt x="1" y="485"/>
                    </a:lnTo>
                    <a:lnTo>
                      <a:pt x="49" y="679"/>
                    </a:lnTo>
                    <a:lnTo>
                      <a:pt x="146" y="873"/>
                    </a:lnTo>
                    <a:lnTo>
                      <a:pt x="291" y="970"/>
                    </a:lnTo>
                    <a:lnTo>
                      <a:pt x="485" y="1018"/>
                    </a:lnTo>
                    <a:lnTo>
                      <a:pt x="6156" y="1018"/>
                    </a:lnTo>
                    <a:lnTo>
                      <a:pt x="6350" y="970"/>
                    </a:lnTo>
                    <a:lnTo>
                      <a:pt x="6543" y="873"/>
                    </a:lnTo>
                    <a:lnTo>
                      <a:pt x="6640" y="679"/>
                    </a:lnTo>
                    <a:lnTo>
                      <a:pt x="6689" y="485"/>
                    </a:lnTo>
                    <a:lnTo>
                      <a:pt x="6640" y="291"/>
                    </a:lnTo>
                    <a:lnTo>
                      <a:pt x="6543" y="146"/>
                    </a:lnTo>
                    <a:lnTo>
                      <a:pt x="6350" y="49"/>
                    </a:lnTo>
                    <a:lnTo>
                      <a:pt x="6156"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4" name="Google Shape;1136;p71">
                <a:extLst>
                  <a:ext uri="{FF2B5EF4-FFF2-40B4-BE49-F238E27FC236}">
                    <a16:creationId xmlns:a16="http://schemas.microsoft.com/office/drawing/2014/main" id="{BB0F967E-F541-BF1F-8078-C957E28F38E1}"/>
                  </a:ext>
                </a:extLst>
              </p:cNvPr>
              <p:cNvSpPr/>
              <p:nvPr/>
            </p:nvSpPr>
            <p:spPr>
              <a:xfrm>
                <a:off x="3710815" y="1614484"/>
                <a:ext cx="151171" cy="23029"/>
              </a:xfrm>
              <a:custGeom>
                <a:avLst/>
                <a:gdLst/>
                <a:ahLst/>
                <a:cxnLst/>
                <a:rect l="l" t="t" r="r" b="b"/>
                <a:pathLst>
                  <a:path w="6689" h="1019" extrusionOk="0">
                    <a:moveTo>
                      <a:pt x="485" y="1"/>
                    </a:moveTo>
                    <a:lnTo>
                      <a:pt x="291" y="49"/>
                    </a:lnTo>
                    <a:lnTo>
                      <a:pt x="146" y="146"/>
                    </a:lnTo>
                    <a:lnTo>
                      <a:pt x="49" y="292"/>
                    </a:lnTo>
                    <a:lnTo>
                      <a:pt x="1" y="486"/>
                    </a:lnTo>
                    <a:lnTo>
                      <a:pt x="49" y="679"/>
                    </a:lnTo>
                    <a:lnTo>
                      <a:pt x="146" y="873"/>
                    </a:lnTo>
                    <a:lnTo>
                      <a:pt x="291" y="970"/>
                    </a:lnTo>
                    <a:lnTo>
                      <a:pt x="485" y="1019"/>
                    </a:lnTo>
                    <a:lnTo>
                      <a:pt x="6156" y="1019"/>
                    </a:lnTo>
                    <a:lnTo>
                      <a:pt x="6350" y="970"/>
                    </a:lnTo>
                    <a:lnTo>
                      <a:pt x="6543" y="873"/>
                    </a:lnTo>
                    <a:lnTo>
                      <a:pt x="6640" y="679"/>
                    </a:lnTo>
                    <a:lnTo>
                      <a:pt x="6689" y="486"/>
                    </a:lnTo>
                    <a:lnTo>
                      <a:pt x="6640" y="292"/>
                    </a:lnTo>
                    <a:lnTo>
                      <a:pt x="6543" y="146"/>
                    </a:lnTo>
                    <a:lnTo>
                      <a:pt x="6350" y="49"/>
                    </a:lnTo>
                    <a:lnTo>
                      <a:pt x="6156"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grpSp>
        <p:cxnSp>
          <p:nvCxnSpPr>
            <p:cNvPr id="7" name="Connettore 1 6">
              <a:extLst>
                <a:ext uri="{FF2B5EF4-FFF2-40B4-BE49-F238E27FC236}">
                  <a16:creationId xmlns:a16="http://schemas.microsoft.com/office/drawing/2014/main" id="{7D452541-0037-10D8-227F-76DCCFB08922}"/>
                </a:ext>
              </a:extLst>
            </p:cNvPr>
            <p:cNvCxnSpPr>
              <a:cxnSpLocks/>
            </p:cNvCxnSpPr>
            <p:nvPr/>
          </p:nvCxnSpPr>
          <p:spPr>
            <a:xfrm flipV="1">
              <a:off x="3212922" y="4288692"/>
              <a:ext cx="1152000" cy="2295"/>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0AC02267-A2BD-A81A-9267-A943543988AC}"/>
                </a:ext>
              </a:extLst>
            </p:cNvPr>
            <p:cNvSpPr txBox="1"/>
            <p:nvPr/>
          </p:nvSpPr>
          <p:spPr>
            <a:xfrm>
              <a:off x="2533574" y="2193220"/>
              <a:ext cx="2510696" cy="2096237"/>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Casting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shadows</a:t>
              </a:r>
              <a:r>
                <a:rPr lang="it-IT" sz="2000" i="1" dirty="0">
                  <a:latin typeface="SF Pro Display" pitchFamily="2" charset="0"/>
                  <a:ea typeface="SF Pro Display" pitchFamily="2" charset="0"/>
                  <a:cs typeface="SF Pro Display" pitchFamily="2" charset="0"/>
                </a:rPr>
                <a:t> on </a:t>
              </a:r>
              <a:r>
                <a:rPr lang="it-IT" sz="2000" i="1" dirty="0" err="1">
                  <a:latin typeface="SF Pro Display" pitchFamily="2" charset="0"/>
                  <a:ea typeface="SF Pro Display" pitchFamily="2" charset="0"/>
                  <a:cs typeface="SF Pro Display" pitchFamily="2" charset="0"/>
                </a:rPr>
                <a:t>curved</a:t>
              </a:r>
              <a:r>
                <a:rPr lang="it-IT" sz="2000" i="1" dirty="0">
                  <a:latin typeface="SF Pro Display" pitchFamily="2" charset="0"/>
                  <a:ea typeface="SF Pro Display" pitchFamily="2" charset="0"/>
                  <a:cs typeface="SF Pro Display" pitchFamily="2" charset="0"/>
                </a:rPr>
                <a:t> </a:t>
              </a:r>
              <a:r>
                <a:rPr lang="it-IT" sz="2000" i="1" dirty="0" err="1">
                  <a:latin typeface="SF Pro Display" pitchFamily="2" charset="0"/>
                  <a:ea typeface="SF Pro Display" pitchFamily="2" charset="0"/>
                  <a:cs typeface="SF Pro Display" pitchFamily="2" charset="0"/>
                </a:rPr>
                <a:t>surfaces</a:t>
              </a:r>
              <a:endParaRPr lang="it-IT" sz="2000" i="1" dirty="0">
                <a:latin typeface="SF Pro Display" pitchFamily="2" charset="0"/>
                <a:ea typeface="SF Pro Display" pitchFamily="2" charset="0"/>
                <a:cs typeface="SF Pro Display" pitchFamily="2" charset="0"/>
              </a:endParaRPr>
            </a:p>
            <a:p>
              <a:pPr algn="ctr">
                <a:lnSpc>
                  <a:spcPct val="120000"/>
                </a:lnSpc>
              </a:pPr>
              <a:r>
                <a:rPr lang="it-IT" sz="2000" i="1" dirty="0">
                  <a:latin typeface="SF Pro Display" pitchFamily="2" charset="0"/>
                  <a:ea typeface="SF Pro Display" pitchFamily="2" charset="0"/>
                  <a:cs typeface="SF Pro Display" pitchFamily="2" charset="0"/>
                </a:rPr>
                <a:t>(SIGGRAPH ‘78)</a:t>
              </a:r>
            </a:p>
          </p:txBody>
        </p:sp>
        <p:sp>
          <p:nvSpPr>
            <p:cNvPr id="10" name="CasellaDiTesto 9">
              <a:extLst>
                <a:ext uri="{FF2B5EF4-FFF2-40B4-BE49-F238E27FC236}">
                  <a16:creationId xmlns:a16="http://schemas.microsoft.com/office/drawing/2014/main" id="{CC2267AD-50E7-43D1-8ED7-D36193E35417}"/>
                </a:ext>
              </a:extLst>
            </p:cNvPr>
            <p:cNvSpPr txBox="1"/>
            <p:nvPr/>
          </p:nvSpPr>
          <p:spPr>
            <a:xfrm>
              <a:off x="2533574" y="4294458"/>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Lance Williams</a:t>
              </a:r>
            </a:p>
          </p:txBody>
        </p:sp>
      </p:grpSp>
      <p:grpSp>
        <p:nvGrpSpPr>
          <p:cNvPr id="68" name="!!paper1.2">
            <a:extLst>
              <a:ext uri="{FF2B5EF4-FFF2-40B4-BE49-F238E27FC236}">
                <a16:creationId xmlns:a16="http://schemas.microsoft.com/office/drawing/2014/main" id="{462E4A81-30A9-994E-8B7D-7C1F6E028E24}"/>
              </a:ext>
            </a:extLst>
          </p:cNvPr>
          <p:cNvGrpSpPr/>
          <p:nvPr/>
        </p:nvGrpSpPr>
        <p:grpSpPr>
          <a:xfrm>
            <a:off x="5725642" y="1653220"/>
            <a:ext cx="2510696" cy="2984847"/>
            <a:chOff x="5658786" y="1653220"/>
            <a:chExt cx="2510696" cy="2984847"/>
          </a:xfrm>
        </p:grpSpPr>
        <p:cxnSp>
          <p:nvCxnSpPr>
            <p:cNvPr id="18" name="Connettore 1 17">
              <a:extLst>
                <a:ext uri="{FF2B5EF4-FFF2-40B4-BE49-F238E27FC236}">
                  <a16:creationId xmlns:a16="http://schemas.microsoft.com/office/drawing/2014/main" id="{2B54290B-B944-12A5-BA93-326485BEBBED}"/>
                </a:ext>
              </a:extLst>
            </p:cNvPr>
            <p:cNvCxnSpPr>
              <a:cxnSpLocks/>
            </p:cNvCxnSpPr>
            <p:nvPr/>
          </p:nvCxnSpPr>
          <p:spPr>
            <a:xfrm>
              <a:off x="6338134" y="4293871"/>
              <a:ext cx="1152000" cy="0"/>
            </a:xfrm>
            <a:prstGeom prst="line">
              <a:avLst/>
            </a:prstGeom>
            <a:ln w="1905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
          <p:nvSpPr>
            <p:cNvPr id="19" name="CasellaDiTesto 18">
              <a:extLst>
                <a:ext uri="{FF2B5EF4-FFF2-40B4-BE49-F238E27FC236}">
                  <a16:creationId xmlns:a16="http://schemas.microsoft.com/office/drawing/2014/main" id="{7627F7BE-1C1E-55A5-E506-AB6D7C875400}"/>
                </a:ext>
              </a:extLst>
            </p:cNvPr>
            <p:cNvSpPr txBox="1"/>
            <p:nvPr/>
          </p:nvSpPr>
          <p:spPr>
            <a:xfrm>
              <a:off x="5658786" y="2196104"/>
              <a:ext cx="2510696" cy="2096238"/>
            </a:xfrm>
            <a:prstGeom prst="rect">
              <a:avLst/>
            </a:prstGeom>
            <a:noFill/>
          </p:spPr>
          <p:txBody>
            <a:bodyPr wrap="square" tIns="0" bIns="108000" rtlCol="0" anchor="ctr" anchorCtr="0">
              <a:noAutofit/>
            </a:bodyPr>
            <a:lstStyle/>
            <a:p>
              <a:pPr algn="ctr">
                <a:lnSpc>
                  <a:spcPct val="120000"/>
                </a:lnSpc>
              </a:pPr>
              <a:r>
                <a:rPr lang="it-IT" sz="2000" i="1" dirty="0">
                  <a:latin typeface="SF Pro Display" pitchFamily="2" charset="0"/>
                  <a:ea typeface="SF Pro Display" pitchFamily="2" charset="0"/>
                  <a:cs typeface="SF Pro Display" pitchFamily="2" charset="0"/>
                </a:rPr>
                <a:t>A shadow</a:t>
              </a:r>
              <a:br>
                <a:rPr lang="it-IT" sz="2000" i="1" dirty="0">
                  <a:latin typeface="SF Pro Display" pitchFamily="2" charset="0"/>
                  <a:ea typeface="SF Pro Display" pitchFamily="2" charset="0"/>
                  <a:cs typeface="SF Pro Display" pitchFamily="2" charset="0"/>
                </a:rPr>
              </a:br>
              <a:r>
                <a:rPr lang="it-IT" sz="2000" i="1" dirty="0">
                  <a:latin typeface="SF Pro Display" pitchFamily="2" charset="0"/>
                  <a:ea typeface="SF Pro Display" pitchFamily="2" charset="0"/>
                  <a:cs typeface="SF Pro Display" pitchFamily="2" charset="0"/>
                </a:rPr>
                <a:t>mapping tutorial</a:t>
              </a:r>
            </a:p>
            <a:p>
              <a:pPr algn="ctr">
                <a:lnSpc>
                  <a:spcPct val="120000"/>
                </a:lnSpc>
              </a:pPr>
              <a:r>
                <a:rPr lang="it-IT" sz="2000" i="1" dirty="0">
                  <a:latin typeface="SF Pro Display" pitchFamily="2" charset="0"/>
                  <a:ea typeface="SF Pro Display" pitchFamily="2" charset="0"/>
                  <a:cs typeface="SF Pro Display" pitchFamily="2" charset="0"/>
                </a:rPr>
                <a:t>(</a:t>
              </a:r>
              <a:r>
                <a:rPr lang="it-IT" sz="2000" i="1" dirty="0" err="1">
                  <a:latin typeface="SF Pro Display" pitchFamily="2" charset="0"/>
                  <a:ea typeface="SF Pro Display" pitchFamily="2" charset="0"/>
                  <a:cs typeface="SF Pro Display" pitchFamily="2" charset="0"/>
                </a:rPr>
                <a:t>Paul’s</a:t>
              </a:r>
              <a:r>
                <a:rPr lang="it-IT" sz="2000" i="1" dirty="0">
                  <a:latin typeface="SF Pro Display" pitchFamily="2" charset="0"/>
                  <a:ea typeface="SF Pro Display" pitchFamily="2" charset="0"/>
                  <a:cs typeface="SF Pro Display" pitchFamily="2" charset="0"/>
                </a:rPr>
                <a:t> Projects)</a:t>
              </a:r>
            </a:p>
          </p:txBody>
        </p:sp>
        <p:sp>
          <p:nvSpPr>
            <p:cNvPr id="20" name="CasellaDiTesto 19">
              <a:extLst>
                <a:ext uri="{FF2B5EF4-FFF2-40B4-BE49-F238E27FC236}">
                  <a16:creationId xmlns:a16="http://schemas.microsoft.com/office/drawing/2014/main" id="{967BF00A-6C9C-AEF2-125D-C2EE37D79224}"/>
                </a:ext>
              </a:extLst>
            </p:cNvPr>
            <p:cNvSpPr txBox="1"/>
            <p:nvPr/>
          </p:nvSpPr>
          <p:spPr>
            <a:xfrm>
              <a:off x="5658786" y="4291575"/>
              <a:ext cx="2510696" cy="346492"/>
            </a:xfrm>
            <a:prstGeom prst="rect">
              <a:avLst/>
            </a:prstGeom>
            <a:noFill/>
          </p:spPr>
          <p:txBody>
            <a:bodyPr wrap="square" tIns="108000" bIns="0" rtlCol="0" anchor="b">
              <a:spAutoFit/>
            </a:bodyPr>
            <a:lstStyle/>
            <a:p>
              <a:pPr algn="ctr">
                <a:lnSpc>
                  <a:spcPct val="120000"/>
                </a:lnSpc>
              </a:pPr>
              <a:r>
                <a:rPr lang="it-IT" i="1" dirty="0">
                  <a:latin typeface="SF Pro Display Light" pitchFamily="2" charset="0"/>
                  <a:ea typeface="SF Pro Display Light" pitchFamily="2" charset="0"/>
                  <a:cs typeface="SF Pro Display Light" pitchFamily="2" charset="0"/>
                </a:rPr>
                <a:t>Paul Baker</a:t>
              </a:r>
            </a:p>
          </p:txBody>
        </p:sp>
        <p:grpSp>
          <p:nvGrpSpPr>
            <p:cNvPr id="31" name="Gruppo 30">
              <a:extLst>
                <a:ext uri="{FF2B5EF4-FFF2-40B4-BE49-F238E27FC236}">
                  <a16:creationId xmlns:a16="http://schemas.microsoft.com/office/drawing/2014/main" id="{C4204E0E-E9D3-D311-7610-E463DEC68171}"/>
                </a:ext>
              </a:extLst>
            </p:cNvPr>
            <p:cNvGrpSpPr>
              <a:grpSpLocks noChangeAspect="1"/>
            </p:cNvGrpSpPr>
            <p:nvPr/>
          </p:nvGrpSpPr>
          <p:grpSpPr>
            <a:xfrm>
              <a:off x="6714404" y="1653220"/>
              <a:ext cx="399460" cy="540000"/>
              <a:chOff x="5922881" y="2119564"/>
              <a:chExt cx="290274" cy="392133"/>
            </a:xfrm>
          </p:grpSpPr>
          <p:sp>
            <p:nvSpPr>
              <p:cNvPr id="26" name="Google Shape;1359;p71">
                <a:extLst>
                  <a:ext uri="{FF2B5EF4-FFF2-40B4-BE49-F238E27FC236}">
                    <a16:creationId xmlns:a16="http://schemas.microsoft.com/office/drawing/2014/main" id="{E8A0BCB4-441A-900C-B168-B9C8C05623A8}"/>
                  </a:ext>
                </a:extLst>
              </p:cNvPr>
              <p:cNvSpPr/>
              <p:nvPr/>
            </p:nvSpPr>
            <p:spPr>
              <a:xfrm>
                <a:off x="6106890" y="2280567"/>
                <a:ext cx="47121" cy="71213"/>
              </a:xfrm>
              <a:custGeom>
                <a:avLst/>
                <a:gdLst/>
                <a:ahLst/>
                <a:cxnLst/>
                <a:rect l="l" t="t" r="r" b="b"/>
                <a:pathLst>
                  <a:path w="2085" h="3151" extrusionOk="0">
                    <a:moveTo>
                      <a:pt x="291" y="0"/>
                    </a:moveTo>
                    <a:lnTo>
                      <a:pt x="146" y="146"/>
                    </a:lnTo>
                    <a:lnTo>
                      <a:pt x="1" y="291"/>
                    </a:lnTo>
                    <a:lnTo>
                      <a:pt x="1" y="485"/>
                    </a:lnTo>
                    <a:lnTo>
                      <a:pt x="1" y="679"/>
                    </a:lnTo>
                    <a:lnTo>
                      <a:pt x="146" y="824"/>
                    </a:lnTo>
                    <a:lnTo>
                      <a:pt x="824" y="1551"/>
                    </a:lnTo>
                    <a:lnTo>
                      <a:pt x="146" y="2278"/>
                    </a:lnTo>
                    <a:lnTo>
                      <a:pt x="1" y="2424"/>
                    </a:lnTo>
                    <a:lnTo>
                      <a:pt x="1" y="2618"/>
                    </a:lnTo>
                    <a:lnTo>
                      <a:pt x="1" y="2811"/>
                    </a:lnTo>
                    <a:lnTo>
                      <a:pt x="146" y="3005"/>
                    </a:lnTo>
                    <a:lnTo>
                      <a:pt x="291" y="3102"/>
                    </a:lnTo>
                    <a:lnTo>
                      <a:pt x="485" y="3151"/>
                    </a:lnTo>
                    <a:lnTo>
                      <a:pt x="679" y="3102"/>
                    </a:lnTo>
                    <a:lnTo>
                      <a:pt x="873" y="3005"/>
                    </a:lnTo>
                    <a:lnTo>
                      <a:pt x="1939" y="1891"/>
                    </a:lnTo>
                    <a:lnTo>
                      <a:pt x="2036" y="1745"/>
                    </a:lnTo>
                    <a:lnTo>
                      <a:pt x="2085" y="1551"/>
                    </a:lnTo>
                    <a:lnTo>
                      <a:pt x="2036" y="1357"/>
                    </a:lnTo>
                    <a:lnTo>
                      <a:pt x="1939" y="1212"/>
                    </a:lnTo>
                    <a:lnTo>
                      <a:pt x="873" y="146"/>
                    </a:lnTo>
                    <a:lnTo>
                      <a:pt x="6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360;p71">
                <a:extLst>
                  <a:ext uri="{FF2B5EF4-FFF2-40B4-BE49-F238E27FC236}">
                    <a16:creationId xmlns:a16="http://schemas.microsoft.com/office/drawing/2014/main" id="{904A1938-9C48-3B2B-4BF8-949E0BC3BBE5}"/>
                  </a:ext>
                </a:extLst>
              </p:cNvPr>
              <p:cNvSpPr/>
              <p:nvPr/>
            </p:nvSpPr>
            <p:spPr>
              <a:xfrm>
                <a:off x="5983132" y="2280567"/>
                <a:ext cx="47121" cy="71213"/>
              </a:xfrm>
              <a:custGeom>
                <a:avLst/>
                <a:gdLst/>
                <a:ahLst/>
                <a:cxnLst/>
                <a:rect l="l" t="t" r="r" b="b"/>
                <a:pathLst>
                  <a:path w="2085" h="3151" extrusionOk="0">
                    <a:moveTo>
                      <a:pt x="1357" y="0"/>
                    </a:moveTo>
                    <a:lnTo>
                      <a:pt x="1212" y="146"/>
                    </a:lnTo>
                    <a:lnTo>
                      <a:pt x="145" y="1212"/>
                    </a:lnTo>
                    <a:lnTo>
                      <a:pt x="48" y="1357"/>
                    </a:lnTo>
                    <a:lnTo>
                      <a:pt x="0" y="1551"/>
                    </a:lnTo>
                    <a:lnTo>
                      <a:pt x="48" y="1745"/>
                    </a:lnTo>
                    <a:lnTo>
                      <a:pt x="145" y="1891"/>
                    </a:lnTo>
                    <a:lnTo>
                      <a:pt x="1212" y="3005"/>
                    </a:lnTo>
                    <a:lnTo>
                      <a:pt x="1357" y="3102"/>
                    </a:lnTo>
                    <a:lnTo>
                      <a:pt x="1551" y="3151"/>
                    </a:lnTo>
                    <a:lnTo>
                      <a:pt x="1745" y="3102"/>
                    </a:lnTo>
                    <a:lnTo>
                      <a:pt x="1939" y="3005"/>
                    </a:lnTo>
                    <a:lnTo>
                      <a:pt x="2036" y="2811"/>
                    </a:lnTo>
                    <a:lnTo>
                      <a:pt x="2084" y="2618"/>
                    </a:lnTo>
                    <a:lnTo>
                      <a:pt x="2036" y="2424"/>
                    </a:lnTo>
                    <a:lnTo>
                      <a:pt x="1939" y="2278"/>
                    </a:lnTo>
                    <a:lnTo>
                      <a:pt x="1212" y="1551"/>
                    </a:lnTo>
                    <a:lnTo>
                      <a:pt x="1939" y="824"/>
                    </a:lnTo>
                    <a:lnTo>
                      <a:pt x="2036" y="679"/>
                    </a:lnTo>
                    <a:lnTo>
                      <a:pt x="2084" y="485"/>
                    </a:lnTo>
                    <a:lnTo>
                      <a:pt x="2036" y="291"/>
                    </a:lnTo>
                    <a:lnTo>
                      <a:pt x="1939" y="146"/>
                    </a:lnTo>
                    <a:lnTo>
                      <a:pt x="1745"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361;p71">
                <a:extLst>
                  <a:ext uri="{FF2B5EF4-FFF2-40B4-BE49-F238E27FC236}">
                    <a16:creationId xmlns:a16="http://schemas.microsoft.com/office/drawing/2014/main" id="{0FF5543C-E0B2-D9D3-4767-E91F2A2346BE}"/>
                  </a:ext>
                </a:extLst>
              </p:cNvPr>
              <p:cNvSpPr/>
              <p:nvPr/>
            </p:nvSpPr>
            <p:spPr>
              <a:xfrm>
                <a:off x="6046638" y="2261944"/>
                <a:ext cx="43844" cy="107373"/>
              </a:xfrm>
              <a:custGeom>
                <a:avLst/>
                <a:gdLst/>
                <a:ahLst/>
                <a:cxnLst/>
                <a:rect l="l" t="t" r="r" b="b"/>
                <a:pathLst>
                  <a:path w="1940" h="4751" extrusionOk="0">
                    <a:moveTo>
                      <a:pt x="1358" y="1"/>
                    </a:moveTo>
                    <a:lnTo>
                      <a:pt x="1164" y="97"/>
                    </a:lnTo>
                    <a:lnTo>
                      <a:pt x="1019" y="194"/>
                    </a:lnTo>
                    <a:lnTo>
                      <a:pt x="922" y="388"/>
                    </a:lnTo>
                    <a:lnTo>
                      <a:pt x="1" y="4120"/>
                    </a:lnTo>
                    <a:lnTo>
                      <a:pt x="1" y="4314"/>
                    </a:lnTo>
                    <a:lnTo>
                      <a:pt x="49" y="4508"/>
                    </a:lnTo>
                    <a:lnTo>
                      <a:pt x="195" y="4653"/>
                    </a:lnTo>
                    <a:lnTo>
                      <a:pt x="340" y="4750"/>
                    </a:lnTo>
                    <a:lnTo>
                      <a:pt x="486" y="4750"/>
                    </a:lnTo>
                    <a:lnTo>
                      <a:pt x="631" y="4702"/>
                    </a:lnTo>
                    <a:lnTo>
                      <a:pt x="776" y="4653"/>
                    </a:lnTo>
                    <a:lnTo>
                      <a:pt x="922" y="4508"/>
                    </a:lnTo>
                    <a:lnTo>
                      <a:pt x="970" y="4362"/>
                    </a:lnTo>
                    <a:lnTo>
                      <a:pt x="1940" y="631"/>
                    </a:lnTo>
                    <a:lnTo>
                      <a:pt x="1940" y="437"/>
                    </a:lnTo>
                    <a:lnTo>
                      <a:pt x="1891" y="243"/>
                    </a:lnTo>
                    <a:lnTo>
                      <a:pt x="1746" y="97"/>
                    </a:lnTo>
                    <a:lnTo>
                      <a:pt x="1552" y="49"/>
                    </a:lnTo>
                    <a:lnTo>
                      <a:pt x="1358" y="1"/>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362;p71">
                <a:extLst>
                  <a:ext uri="{FF2B5EF4-FFF2-40B4-BE49-F238E27FC236}">
                    <a16:creationId xmlns:a16="http://schemas.microsoft.com/office/drawing/2014/main" id="{4431DFED-54DA-D576-76F7-AE9A91D6D777}"/>
                  </a:ext>
                </a:extLst>
              </p:cNvPr>
              <p:cNvSpPr/>
              <p:nvPr/>
            </p:nvSpPr>
            <p:spPr>
              <a:xfrm>
                <a:off x="5922881" y="2119564"/>
                <a:ext cx="290274" cy="392133"/>
              </a:xfrm>
              <a:custGeom>
                <a:avLst/>
                <a:gdLst/>
                <a:ahLst/>
                <a:cxnLst/>
                <a:rect l="l" t="t" r="r" b="b"/>
                <a:pathLst>
                  <a:path w="12844" h="17351" extrusionOk="0">
                    <a:moveTo>
                      <a:pt x="10178" y="1018"/>
                    </a:moveTo>
                    <a:lnTo>
                      <a:pt x="10324" y="1066"/>
                    </a:lnTo>
                    <a:lnTo>
                      <a:pt x="10469" y="1115"/>
                    </a:lnTo>
                    <a:lnTo>
                      <a:pt x="10517" y="1260"/>
                    </a:lnTo>
                    <a:lnTo>
                      <a:pt x="10566" y="1406"/>
                    </a:lnTo>
                    <a:lnTo>
                      <a:pt x="10566" y="2036"/>
                    </a:lnTo>
                    <a:lnTo>
                      <a:pt x="2278" y="2036"/>
                    </a:lnTo>
                    <a:lnTo>
                      <a:pt x="2278" y="1406"/>
                    </a:lnTo>
                    <a:lnTo>
                      <a:pt x="2327" y="1260"/>
                    </a:lnTo>
                    <a:lnTo>
                      <a:pt x="2424" y="1115"/>
                    </a:lnTo>
                    <a:lnTo>
                      <a:pt x="2521" y="1066"/>
                    </a:lnTo>
                    <a:lnTo>
                      <a:pt x="2666" y="1018"/>
                    </a:lnTo>
                    <a:close/>
                    <a:moveTo>
                      <a:pt x="10566" y="3053"/>
                    </a:moveTo>
                    <a:lnTo>
                      <a:pt x="10566" y="4265"/>
                    </a:lnTo>
                    <a:lnTo>
                      <a:pt x="2278" y="4265"/>
                    </a:lnTo>
                    <a:lnTo>
                      <a:pt x="2278" y="3053"/>
                    </a:lnTo>
                    <a:close/>
                    <a:moveTo>
                      <a:pt x="11874" y="5283"/>
                    </a:moveTo>
                    <a:lnTo>
                      <a:pt x="11874" y="12068"/>
                    </a:lnTo>
                    <a:lnTo>
                      <a:pt x="1018" y="12068"/>
                    </a:lnTo>
                    <a:lnTo>
                      <a:pt x="1018" y="5283"/>
                    </a:lnTo>
                    <a:close/>
                    <a:moveTo>
                      <a:pt x="10566" y="13086"/>
                    </a:moveTo>
                    <a:lnTo>
                      <a:pt x="10566" y="15945"/>
                    </a:lnTo>
                    <a:lnTo>
                      <a:pt x="10517" y="16090"/>
                    </a:lnTo>
                    <a:lnTo>
                      <a:pt x="10469" y="16236"/>
                    </a:lnTo>
                    <a:lnTo>
                      <a:pt x="10324" y="16284"/>
                    </a:lnTo>
                    <a:lnTo>
                      <a:pt x="10178" y="16333"/>
                    </a:lnTo>
                    <a:lnTo>
                      <a:pt x="2666" y="16333"/>
                    </a:lnTo>
                    <a:lnTo>
                      <a:pt x="2521" y="16284"/>
                    </a:lnTo>
                    <a:lnTo>
                      <a:pt x="2424" y="16236"/>
                    </a:lnTo>
                    <a:lnTo>
                      <a:pt x="2327" y="16090"/>
                    </a:lnTo>
                    <a:lnTo>
                      <a:pt x="2278" y="15945"/>
                    </a:lnTo>
                    <a:lnTo>
                      <a:pt x="2278" y="13086"/>
                    </a:lnTo>
                    <a:close/>
                    <a:moveTo>
                      <a:pt x="2666" y="0"/>
                    </a:moveTo>
                    <a:lnTo>
                      <a:pt x="2375" y="49"/>
                    </a:lnTo>
                    <a:lnTo>
                      <a:pt x="2133" y="97"/>
                    </a:lnTo>
                    <a:lnTo>
                      <a:pt x="1891" y="242"/>
                    </a:lnTo>
                    <a:lnTo>
                      <a:pt x="1697" y="436"/>
                    </a:lnTo>
                    <a:lnTo>
                      <a:pt x="1503" y="630"/>
                    </a:lnTo>
                    <a:lnTo>
                      <a:pt x="1406" y="873"/>
                    </a:lnTo>
                    <a:lnTo>
                      <a:pt x="1309" y="1115"/>
                    </a:lnTo>
                    <a:lnTo>
                      <a:pt x="1261" y="1406"/>
                    </a:lnTo>
                    <a:lnTo>
                      <a:pt x="1261" y="4265"/>
                    </a:lnTo>
                    <a:lnTo>
                      <a:pt x="485" y="4265"/>
                    </a:lnTo>
                    <a:lnTo>
                      <a:pt x="291" y="4314"/>
                    </a:lnTo>
                    <a:lnTo>
                      <a:pt x="146" y="4410"/>
                    </a:lnTo>
                    <a:lnTo>
                      <a:pt x="49" y="4604"/>
                    </a:lnTo>
                    <a:lnTo>
                      <a:pt x="0" y="4798"/>
                    </a:lnTo>
                    <a:lnTo>
                      <a:pt x="0" y="12553"/>
                    </a:lnTo>
                    <a:lnTo>
                      <a:pt x="49" y="12795"/>
                    </a:lnTo>
                    <a:lnTo>
                      <a:pt x="146" y="12940"/>
                    </a:lnTo>
                    <a:lnTo>
                      <a:pt x="291" y="13037"/>
                    </a:lnTo>
                    <a:lnTo>
                      <a:pt x="485" y="13086"/>
                    </a:lnTo>
                    <a:lnTo>
                      <a:pt x="1261" y="13086"/>
                    </a:lnTo>
                    <a:lnTo>
                      <a:pt x="1261" y="15945"/>
                    </a:lnTo>
                    <a:lnTo>
                      <a:pt x="1309" y="16236"/>
                    </a:lnTo>
                    <a:lnTo>
                      <a:pt x="1406" y="16527"/>
                    </a:lnTo>
                    <a:lnTo>
                      <a:pt x="1503" y="16721"/>
                    </a:lnTo>
                    <a:lnTo>
                      <a:pt x="1697" y="16963"/>
                    </a:lnTo>
                    <a:lnTo>
                      <a:pt x="1891" y="17108"/>
                    </a:lnTo>
                    <a:lnTo>
                      <a:pt x="2133" y="17254"/>
                    </a:lnTo>
                    <a:lnTo>
                      <a:pt x="2375" y="17302"/>
                    </a:lnTo>
                    <a:lnTo>
                      <a:pt x="2666" y="17351"/>
                    </a:lnTo>
                    <a:lnTo>
                      <a:pt x="10178" y="17351"/>
                    </a:lnTo>
                    <a:lnTo>
                      <a:pt x="10469" y="17302"/>
                    </a:lnTo>
                    <a:lnTo>
                      <a:pt x="10711" y="17254"/>
                    </a:lnTo>
                    <a:lnTo>
                      <a:pt x="10954" y="17108"/>
                    </a:lnTo>
                    <a:lnTo>
                      <a:pt x="11196" y="16963"/>
                    </a:lnTo>
                    <a:lnTo>
                      <a:pt x="11341" y="16721"/>
                    </a:lnTo>
                    <a:lnTo>
                      <a:pt x="11487" y="16527"/>
                    </a:lnTo>
                    <a:lnTo>
                      <a:pt x="11535" y="16236"/>
                    </a:lnTo>
                    <a:lnTo>
                      <a:pt x="11584" y="15945"/>
                    </a:lnTo>
                    <a:lnTo>
                      <a:pt x="11584" y="13086"/>
                    </a:lnTo>
                    <a:lnTo>
                      <a:pt x="12359" y="13086"/>
                    </a:lnTo>
                    <a:lnTo>
                      <a:pt x="12553" y="13037"/>
                    </a:lnTo>
                    <a:lnTo>
                      <a:pt x="12698" y="12940"/>
                    </a:lnTo>
                    <a:lnTo>
                      <a:pt x="12844" y="12795"/>
                    </a:lnTo>
                    <a:lnTo>
                      <a:pt x="12844" y="12553"/>
                    </a:lnTo>
                    <a:lnTo>
                      <a:pt x="12844" y="4798"/>
                    </a:lnTo>
                    <a:lnTo>
                      <a:pt x="12844" y="4604"/>
                    </a:lnTo>
                    <a:lnTo>
                      <a:pt x="12698" y="4410"/>
                    </a:lnTo>
                    <a:lnTo>
                      <a:pt x="12553" y="4314"/>
                    </a:lnTo>
                    <a:lnTo>
                      <a:pt x="12359" y="4265"/>
                    </a:lnTo>
                    <a:lnTo>
                      <a:pt x="11584" y="4265"/>
                    </a:lnTo>
                    <a:lnTo>
                      <a:pt x="11584" y="1406"/>
                    </a:lnTo>
                    <a:lnTo>
                      <a:pt x="11535" y="1115"/>
                    </a:lnTo>
                    <a:lnTo>
                      <a:pt x="11487" y="873"/>
                    </a:lnTo>
                    <a:lnTo>
                      <a:pt x="11341" y="630"/>
                    </a:lnTo>
                    <a:lnTo>
                      <a:pt x="11196" y="436"/>
                    </a:lnTo>
                    <a:lnTo>
                      <a:pt x="10954" y="242"/>
                    </a:lnTo>
                    <a:lnTo>
                      <a:pt x="10711" y="97"/>
                    </a:lnTo>
                    <a:lnTo>
                      <a:pt x="10469" y="49"/>
                    </a:lnTo>
                    <a:lnTo>
                      <a:pt x="10178"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363;p71">
                <a:extLst>
                  <a:ext uri="{FF2B5EF4-FFF2-40B4-BE49-F238E27FC236}">
                    <a16:creationId xmlns:a16="http://schemas.microsoft.com/office/drawing/2014/main" id="{01D96BF8-8F2E-25DE-4E7F-C99A2EF915F7}"/>
                  </a:ext>
                </a:extLst>
              </p:cNvPr>
              <p:cNvSpPr/>
              <p:nvPr/>
            </p:nvSpPr>
            <p:spPr>
              <a:xfrm>
                <a:off x="6036785" y="2442677"/>
                <a:ext cx="62466" cy="23029"/>
              </a:xfrm>
              <a:custGeom>
                <a:avLst/>
                <a:gdLst/>
                <a:ahLst/>
                <a:cxnLst/>
                <a:rect l="l" t="t" r="r" b="b"/>
                <a:pathLst>
                  <a:path w="2764" h="1019" extrusionOk="0">
                    <a:moveTo>
                      <a:pt x="534" y="0"/>
                    </a:moveTo>
                    <a:lnTo>
                      <a:pt x="340" y="49"/>
                    </a:lnTo>
                    <a:lnTo>
                      <a:pt x="146" y="146"/>
                    </a:lnTo>
                    <a:lnTo>
                      <a:pt x="49" y="291"/>
                    </a:lnTo>
                    <a:lnTo>
                      <a:pt x="1" y="533"/>
                    </a:lnTo>
                    <a:lnTo>
                      <a:pt x="49" y="727"/>
                    </a:lnTo>
                    <a:lnTo>
                      <a:pt x="146" y="873"/>
                    </a:lnTo>
                    <a:lnTo>
                      <a:pt x="340" y="970"/>
                    </a:lnTo>
                    <a:lnTo>
                      <a:pt x="534" y="1018"/>
                    </a:lnTo>
                    <a:lnTo>
                      <a:pt x="2279" y="1018"/>
                    </a:lnTo>
                    <a:lnTo>
                      <a:pt x="2473" y="970"/>
                    </a:lnTo>
                    <a:lnTo>
                      <a:pt x="2618" y="873"/>
                    </a:lnTo>
                    <a:lnTo>
                      <a:pt x="2715" y="727"/>
                    </a:lnTo>
                    <a:lnTo>
                      <a:pt x="2763" y="533"/>
                    </a:lnTo>
                    <a:lnTo>
                      <a:pt x="2715" y="291"/>
                    </a:lnTo>
                    <a:lnTo>
                      <a:pt x="2618" y="146"/>
                    </a:lnTo>
                    <a:lnTo>
                      <a:pt x="2473" y="49"/>
                    </a:lnTo>
                    <a:lnTo>
                      <a:pt x="2279" y="0"/>
                    </a:lnTo>
                    <a:close/>
                  </a:path>
                </a:pathLst>
              </a:custGeom>
              <a:solidFill>
                <a:schemeClr val="bg2">
                  <a:lumMod val="1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8420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8"/>
                                        </p:tgtEl>
                                        <p:attrNameLst>
                                          <p:attrName>style.visibility</p:attrName>
                                        </p:attrNameLst>
                                      </p:cBhvr>
                                      <p:to>
                                        <p:strVal val="visible"/>
                                      </p:to>
                                    </p:set>
                                    <p:animEffect transition="in" filter="fade">
                                      <p:cBhvr>
                                        <p:cTn id="12"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 name="!!capitolo1">
            <a:extLst>
              <a:ext uri="{FF2B5EF4-FFF2-40B4-BE49-F238E27FC236}">
                <a16:creationId xmlns:a16="http://schemas.microsoft.com/office/drawing/2014/main" id="{ECFCB4A3-0B91-CC01-B54C-52BDCECACD78}"/>
              </a:ext>
            </a:extLst>
          </p:cNvPr>
          <p:cNvGrpSpPr/>
          <p:nvPr/>
        </p:nvGrpSpPr>
        <p:grpSpPr>
          <a:xfrm>
            <a:off x="-1800000" y="0"/>
            <a:ext cx="1224000" cy="5143500"/>
            <a:chOff x="-1" y="0"/>
            <a:chExt cx="1224000" cy="5143500"/>
          </a:xfrm>
          <a:effectLst>
            <a:outerShdw blurRad="127000" dist="38100" algn="l" rotWithShape="0">
              <a:schemeClr val="bg2">
                <a:lumMod val="10000"/>
              </a:schemeClr>
            </a:outerShdw>
          </a:effectLst>
        </p:grpSpPr>
        <p:sp>
          <p:nvSpPr>
            <p:cNvPr id="4" name="Rettangolo 3">
              <a:extLst>
                <a:ext uri="{FF2B5EF4-FFF2-40B4-BE49-F238E27FC236}">
                  <a16:creationId xmlns:a16="http://schemas.microsoft.com/office/drawing/2014/main" id="{76D658A2-DC92-C30A-0CC0-16F40CCB8BB3}"/>
                </a:ext>
              </a:extLst>
            </p:cNvPr>
            <p:cNvSpPr/>
            <p:nvPr/>
          </p:nvSpPr>
          <p:spPr>
            <a:xfrm>
              <a:off x="-1" y="0"/>
              <a:ext cx="1116000" cy="5143500"/>
            </a:xfrm>
            <a:prstGeom prst="rect">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1</a:t>
              </a:r>
              <a:endParaRPr lang="it-IT" sz="4400" b="1" dirty="0">
                <a:solidFill>
                  <a:schemeClr val="bg1"/>
                </a:solidFill>
                <a:latin typeface="Montserrat" pitchFamily="2" charset="77"/>
              </a:endParaRPr>
            </a:p>
          </p:txBody>
        </p:sp>
        <p:sp>
          <p:nvSpPr>
            <p:cNvPr id="5" name="Triangolo 4">
              <a:extLst>
                <a:ext uri="{FF2B5EF4-FFF2-40B4-BE49-F238E27FC236}">
                  <a16:creationId xmlns:a16="http://schemas.microsoft.com/office/drawing/2014/main" id="{24B78610-D052-15B6-8CB0-7423D09407BC}"/>
                </a:ext>
              </a:extLst>
            </p:cNvPr>
            <p:cNvSpPr/>
            <p:nvPr/>
          </p:nvSpPr>
          <p:spPr>
            <a:xfrm rot="5400000">
              <a:off x="989442" y="432000"/>
              <a:ext cx="361114" cy="108000"/>
            </a:xfrm>
            <a:prstGeom prst="triangle">
              <a:avLst>
                <a:gd name="adj" fmla="val 51739"/>
              </a:avLst>
            </a:prstGeom>
            <a:solidFill>
              <a:schemeClr val="bg2">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Shadow rendering</a:t>
            </a:r>
          </a:p>
        </p:txBody>
      </p:sp>
      <p:pic>
        <p:nvPicPr>
          <p:cNvPr id="97" name="!!shadow-volumes-immagine">
            <a:extLst>
              <a:ext uri="{FF2B5EF4-FFF2-40B4-BE49-F238E27FC236}">
                <a16:creationId xmlns:a16="http://schemas.microsoft.com/office/drawing/2014/main" id="{7D77B5D6-1CE5-CD19-1E76-7D39EBF3ED7B}"/>
              </a:ext>
            </a:extLst>
          </p:cNvPr>
          <p:cNvPicPr preferRelativeResize="0">
            <a:picLocks/>
          </p:cNvPicPr>
          <p:nvPr/>
        </p:nvPicPr>
        <p:blipFill rotWithShape="1">
          <a:blip r:embed="rId3"/>
          <a:srcRect t="9796" b="2040"/>
          <a:stretch/>
        </p:blipFill>
        <p:spPr>
          <a:xfrm>
            <a:off x="1939656" y="1199962"/>
            <a:ext cx="2880000" cy="1899142"/>
          </a:xfrm>
          <a:prstGeom prst="roundRect">
            <a:avLst>
              <a:gd name="adj" fmla="val 9215"/>
            </a:avLst>
          </a:prstGeom>
          <a:ln w="38100">
            <a:solidFill>
              <a:schemeClr val="bg2">
                <a:lumMod val="10000"/>
              </a:schemeClr>
            </a:solidFill>
          </a:ln>
        </p:spPr>
      </p:pic>
      <p:sp>
        <p:nvSpPr>
          <p:cNvPr id="98" name="!!shadow-volumes-didascalia">
            <a:extLst>
              <a:ext uri="{FF2B5EF4-FFF2-40B4-BE49-F238E27FC236}">
                <a16:creationId xmlns:a16="http://schemas.microsoft.com/office/drawing/2014/main" id="{B4D7623C-AC93-4E3E-A76E-A2130BC62D10}"/>
              </a:ext>
            </a:extLst>
          </p:cNvPr>
          <p:cNvSpPr txBox="1"/>
          <p:nvPr/>
        </p:nvSpPr>
        <p:spPr>
          <a:xfrm>
            <a:off x="2521157" y="3169893"/>
            <a:ext cx="171699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volumes</a:t>
            </a:r>
          </a:p>
        </p:txBody>
      </p:sp>
      <p:sp>
        <p:nvSpPr>
          <p:cNvPr id="99" name="!!shadow-volumes-punto1">
            <a:extLst>
              <a:ext uri="{FF2B5EF4-FFF2-40B4-BE49-F238E27FC236}">
                <a16:creationId xmlns:a16="http://schemas.microsoft.com/office/drawing/2014/main" id="{7552E356-A0D1-0F3C-ECD1-926AFF4ADF40}"/>
              </a:ext>
            </a:extLst>
          </p:cNvPr>
          <p:cNvSpPr txBox="1"/>
          <p:nvPr/>
        </p:nvSpPr>
        <p:spPr>
          <a:xfrm>
            <a:off x="1942146" y="3501295"/>
            <a:ext cx="2877509"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Frank Crow (1977)</a:t>
            </a:r>
          </a:p>
        </p:txBody>
      </p:sp>
      <p:sp>
        <p:nvSpPr>
          <p:cNvPr id="100" name="!!shadow-volumes-punto2">
            <a:extLst>
              <a:ext uri="{FF2B5EF4-FFF2-40B4-BE49-F238E27FC236}">
                <a16:creationId xmlns:a16="http://schemas.microsoft.com/office/drawing/2014/main" id="{4E5CD809-D792-D1C4-FDC5-C04A484305CD}"/>
              </a:ext>
            </a:extLst>
          </p:cNvPr>
          <p:cNvSpPr txBox="1"/>
          <p:nvPr/>
        </p:nvSpPr>
        <p:spPr>
          <a:xfrm>
            <a:off x="1942146" y="3878617"/>
            <a:ext cx="2877509"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Stencil buffer</a:t>
            </a:r>
          </a:p>
        </p:txBody>
      </p:sp>
      <p:sp>
        <p:nvSpPr>
          <p:cNvPr id="101" name="!!shadow-volumes-punto3">
            <a:extLst>
              <a:ext uri="{FF2B5EF4-FFF2-40B4-BE49-F238E27FC236}">
                <a16:creationId xmlns:a16="http://schemas.microsoft.com/office/drawing/2014/main" id="{9E7364DF-C513-7685-79AC-2DA3FB46C911}"/>
              </a:ext>
            </a:extLst>
          </p:cNvPr>
          <p:cNvSpPr txBox="1"/>
          <p:nvPr/>
        </p:nvSpPr>
        <p:spPr>
          <a:xfrm>
            <a:off x="1942146" y="4255939"/>
            <a:ext cx="287750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Object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sp>
        <p:nvSpPr>
          <p:cNvPr id="109" name="!!shadow-volumes-punto4">
            <a:extLst>
              <a:ext uri="{FF2B5EF4-FFF2-40B4-BE49-F238E27FC236}">
                <a16:creationId xmlns:a16="http://schemas.microsoft.com/office/drawing/2014/main" id="{320BF24B-E174-E848-63DC-788B8E7F1854}"/>
              </a:ext>
            </a:extLst>
          </p:cNvPr>
          <p:cNvSpPr txBox="1"/>
          <p:nvPr/>
        </p:nvSpPr>
        <p:spPr>
          <a:xfrm>
            <a:off x="1942146" y="4633261"/>
            <a:ext cx="2877509" cy="330072"/>
          </a:xfrm>
          <a:prstGeom prst="rect">
            <a:avLst/>
          </a:prstGeom>
          <a:solidFill>
            <a:schemeClr val="bg1"/>
          </a:solidFill>
        </p:spPr>
        <p:txBody>
          <a:bodyPr wrap="square" lIns="0" tIns="72000" bIns="72000" rtlCol="0" anchor="b" anchorCtr="0">
            <a:spAutoFit/>
          </a:bodyPr>
          <a:lstStyle/>
          <a:p>
            <a:r>
              <a:rPr lang="it-IT" sz="1200" i="1" dirty="0" err="1">
                <a:latin typeface="SF Pro Display" pitchFamily="2" charset="0"/>
                <a:ea typeface="SF Pro Display" pitchFamily="2" charset="0"/>
                <a:cs typeface="SF Pro Display" pitchFamily="2" charset="0"/>
              </a:rPr>
              <a:t>Doom</a:t>
            </a:r>
            <a:r>
              <a:rPr lang="it-IT" sz="1200" i="1" dirty="0">
                <a:latin typeface="SF Pro Display" pitchFamily="2" charset="0"/>
                <a:ea typeface="SF Pro Display" pitchFamily="2" charset="0"/>
                <a:cs typeface="SF Pro Display" pitchFamily="2" charset="0"/>
              </a:rPr>
              <a:t> 3 (id Software)</a:t>
            </a:r>
          </a:p>
        </p:txBody>
      </p:sp>
      <p:cxnSp>
        <p:nvCxnSpPr>
          <p:cNvPr id="102" name="!!shadow-volumes-divider1">
            <a:extLst>
              <a:ext uri="{FF2B5EF4-FFF2-40B4-BE49-F238E27FC236}">
                <a16:creationId xmlns:a16="http://schemas.microsoft.com/office/drawing/2014/main" id="{EB4AC99D-56DD-6155-2C38-ED9E5CBF3A41}"/>
              </a:ext>
            </a:extLst>
          </p:cNvPr>
          <p:cNvCxnSpPr>
            <a:cxnSpLocks/>
          </p:cNvCxnSpPr>
          <p:nvPr/>
        </p:nvCxnSpPr>
        <p:spPr>
          <a:xfrm>
            <a:off x="1942146" y="3855268"/>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3" name="!!shadow-volumes-divider2">
            <a:extLst>
              <a:ext uri="{FF2B5EF4-FFF2-40B4-BE49-F238E27FC236}">
                <a16:creationId xmlns:a16="http://schemas.microsoft.com/office/drawing/2014/main" id="{BEFB5D0D-9F91-7947-CE3E-58460D144668}"/>
              </a:ext>
            </a:extLst>
          </p:cNvPr>
          <p:cNvCxnSpPr>
            <a:cxnSpLocks/>
          </p:cNvCxnSpPr>
          <p:nvPr/>
        </p:nvCxnSpPr>
        <p:spPr>
          <a:xfrm>
            <a:off x="1948242" y="4232866"/>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0" name="!!shadow-volumes-divider3">
            <a:extLst>
              <a:ext uri="{FF2B5EF4-FFF2-40B4-BE49-F238E27FC236}">
                <a16:creationId xmlns:a16="http://schemas.microsoft.com/office/drawing/2014/main" id="{27928B94-5468-C219-69C8-6CFCE5468234}"/>
              </a:ext>
            </a:extLst>
          </p:cNvPr>
          <p:cNvCxnSpPr>
            <a:cxnSpLocks/>
          </p:cNvCxnSpPr>
          <p:nvPr/>
        </p:nvCxnSpPr>
        <p:spPr>
          <a:xfrm>
            <a:off x="1942146" y="4610464"/>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pic>
        <p:nvPicPr>
          <p:cNvPr id="95" name="!!shadow-mapping-immagine">
            <a:extLst>
              <a:ext uri="{FF2B5EF4-FFF2-40B4-BE49-F238E27FC236}">
                <a16:creationId xmlns:a16="http://schemas.microsoft.com/office/drawing/2014/main" id="{3667ADB1-7BC6-34E8-5262-E2DF828D792A}"/>
              </a:ext>
            </a:extLst>
          </p:cNvPr>
          <p:cNvPicPr preferRelativeResize="0">
            <a:picLocks/>
          </p:cNvPicPr>
          <p:nvPr/>
        </p:nvPicPr>
        <p:blipFill rotWithShape="1">
          <a:blip r:embed="rId4"/>
          <a:srcRect l="6522" r="6522"/>
          <a:stretch/>
        </p:blipFill>
        <p:spPr>
          <a:xfrm>
            <a:off x="5225563" y="1204271"/>
            <a:ext cx="3600000" cy="1897889"/>
          </a:xfrm>
          <a:prstGeom prst="roundRect">
            <a:avLst>
              <a:gd name="adj" fmla="val 9201"/>
            </a:avLst>
          </a:prstGeom>
          <a:ln w="38100">
            <a:solidFill>
              <a:schemeClr val="bg2">
                <a:lumMod val="10000"/>
              </a:schemeClr>
            </a:solidFill>
          </a:ln>
        </p:spPr>
      </p:pic>
      <p:sp>
        <p:nvSpPr>
          <p:cNvPr id="96" name="!!shadow-mapping-didascalia">
            <a:extLst>
              <a:ext uri="{FF2B5EF4-FFF2-40B4-BE49-F238E27FC236}">
                <a16:creationId xmlns:a16="http://schemas.microsoft.com/office/drawing/2014/main" id="{FE6B8FFF-CABE-EBB4-82B5-B3B034B7485C}"/>
              </a:ext>
            </a:extLst>
          </p:cNvPr>
          <p:cNvSpPr txBox="1"/>
          <p:nvPr/>
        </p:nvSpPr>
        <p:spPr>
          <a:xfrm>
            <a:off x="6042094" y="3169893"/>
            <a:ext cx="1966938" cy="307777"/>
          </a:xfrm>
          <a:prstGeom prst="rect">
            <a:avLst/>
          </a:prstGeom>
          <a:noFill/>
        </p:spPr>
        <p:txBody>
          <a:bodyPr wrap="square" rtlCol="0" anchor="t" anchorCtr="0">
            <a:spAutoFit/>
          </a:bodyPr>
          <a:lstStyle/>
          <a:p>
            <a:pPr algn="ctr"/>
            <a:r>
              <a:rPr lang="it-IT" b="1" i="1" dirty="0">
                <a:latin typeface="SF Pro Display Semibold" pitchFamily="2" charset="0"/>
                <a:ea typeface="SF Pro Display Semibold" pitchFamily="2" charset="0"/>
                <a:cs typeface="SF Pro Display Semibold" pitchFamily="2" charset="0"/>
              </a:rPr>
              <a:t>Shadow mapping</a:t>
            </a:r>
          </a:p>
        </p:txBody>
      </p:sp>
      <p:sp>
        <p:nvSpPr>
          <p:cNvPr id="104" name="!!shadow-mapping-punto1">
            <a:extLst>
              <a:ext uri="{FF2B5EF4-FFF2-40B4-BE49-F238E27FC236}">
                <a16:creationId xmlns:a16="http://schemas.microsoft.com/office/drawing/2014/main" id="{AFADA88B-16AB-2256-D6E5-87E9EEF27DDB}"/>
              </a:ext>
            </a:extLst>
          </p:cNvPr>
          <p:cNvSpPr txBox="1"/>
          <p:nvPr/>
        </p:nvSpPr>
        <p:spPr>
          <a:xfrm>
            <a:off x="5225562" y="3501295"/>
            <a:ext cx="3599999" cy="330072"/>
          </a:xfrm>
          <a:prstGeom prst="rect">
            <a:avLst/>
          </a:prstGeom>
          <a:solidFill>
            <a:schemeClr val="bg1"/>
          </a:solidFill>
        </p:spPr>
        <p:txBody>
          <a:bodyPr wrap="square" lIns="0" tIns="72000" bIns="72000" rtlCol="0" anchor="t" anchorCtr="0">
            <a:spAutoFit/>
          </a:bodyPr>
          <a:lstStyle/>
          <a:p>
            <a:r>
              <a:rPr lang="it-IT" sz="1200" i="1" dirty="0">
                <a:latin typeface="SF Pro Display" pitchFamily="2" charset="0"/>
                <a:ea typeface="SF Pro Display" pitchFamily="2" charset="0"/>
                <a:cs typeface="SF Pro Display" pitchFamily="2" charset="0"/>
              </a:rPr>
              <a:t>Lance Williams (1978)</a:t>
            </a:r>
          </a:p>
        </p:txBody>
      </p:sp>
      <p:sp>
        <p:nvSpPr>
          <p:cNvPr id="105" name="!!shadow-mapping-punto2">
            <a:extLst>
              <a:ext uri="{FF2B5EF4-FFF2-40B4-BE49-F238E27FC236}">
                <a16:creationId xmlns:a16="http://schemas.microsoft.com/office/drawing/2014/main" id="{4FB093DD-EF4B-A595-E75A-38D07AC733DF}"/>
              </a:ext>
            </a:extLst>
          </p:cNvPr>
          <p:cNvSpPr txBox="1"/>
          <p:nvPr/>
        </p:nvSpPr>
        <p:spPr>
          <a:xfrm>
            <a:off x="5225562" y="3878617"/>
            <a:ext cx="3599999" cy="330072"/>
          </a:xfrm>
          <a:prstGeom prst="rect">
            <a:avLst/>
          </a:prstGeom>
          <a:solidFill>
            <a:schemeClr val="bg1"/>
          </a:solidFill>
        </p:spPr>
        <p:txBody>
          <a:bodyPr wrap="square" lIns="0" tIns="72000" bIns="72000" rtlCol="0" anchor="ctr" anchorCtr="0">
            <a:spAutoFit/>
          </a:bodyPr>
          <a:lstStyle/>
          <a:p>
            <a:r>
              <a:rPr lang="it-IT" sz="1200" i="1" dirty="0">
                <a:latin typeface="SF Pro Display" pitchFamily="2" charset="0"/>
                <a:ea typeface="SF Pro Display" pitchFamily="2" charset="0"/>
                <a:cs typeface="SF Pro Display" pitchFamily="2" charset="0"/>
              </a:rPr>
              <a:t>Depth buffer</a:t>
            </a:r>
          </a:p>
        </p:txBody>
      </p:sp>
      <p:sp>
        <p:nvSpPr>
          <p:cNvPr id="106" name="!!shadow-mapping-punto3">
            <a:extLst>
              <a:ext uri="{FF2B5EF4-FFF2-40B4-BE49-F238E27FC236}">
                <a16:creationId xmlns:a16="http://schemas.microsoft.com/office/drawing/2014/main" id="{12BC3BC9-E8B4-EDB6-77A0-48D69D80341C}"/>
              </a:ext>
            </a:extLst>
          </p:cNvPr>
          <p:cNvSpPr txBox="1"/>
          <p:nvPr/>
        </p:nvSpPr>
        <p:spPr>
          <a:xfrm>
            <a:off x="5225562" y="4255939"/>
            <a:ext cx="3599999"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Image </a:t>
            </a:r>
            <a:r>
              <a:rPr lang="it-IT" sz="1200" i="1" dirty="0" err="1">
                <a:latin typeface="SF Pro Display" pitchFamily="2" charset="0"/>
                <a:ea typeface="SF Pro Display" pitchFamily="2" charset="0"/>
                <a:cs typeface="SF Pro Display" pitchFamily="2" charset="0"/>
              </a:rPr>
              <a:t>based</a:t>
            </a:r>
            <a:endParaRPr lang="it-IT" sz="1200" i="1" dirty="0">
              <a:latin typeface="SF Pro Display" pitchFamily="2" charset="0"/>
              <a:ea typeface="SF Pro Display" pitchFamily="2" charset="0"/>
              <a:cs typeface="SF Pro Display" pitchFamily="2" charset="0"/>
            </a:endParaRPr>
          </a:p>
        </p:txBody>
      </p:sp>
      <p:sp>
        <p:nvSpPr>
          <p:cNvPr id="111" name="!!shadow-mapping-punto4">
            <a:extLst>
              <a:ext uri="{FF2B5EF4-FFF2-40B4-BE49-F238E27FC236}">
                <a16:creationId xmlns:a16="http://schemas.microsoft.com/office/drawing/2014/main" id="{7A538865-485C-DA54-61FE-2E1116874CC2}"/>
              </a:ext>
            </a:extLst>
          </p:cNvPr>
          <p:cNvSpPr txBox="1"/>
          <p:nvPr/>
        </p:nvSpPr>
        <p:spPr>
          <a:xfrm>
            <a:off x="5225561" y="4633261"/>
            <a:ext cx="3600000" cy="330072"/>
          </a:xfrm>
          <a:prstGeom prst="rect">
            <a:avLst/>
          </a:prstGeom>
          <a:solidFill>
            <a:schemeClr val="bg1"/>
          </a:solidFill>
        </p:spPr>
        <p:txBody>
          <a:bodyPr wrap="square" lIns="0" tIns="72000" bIns="72000" rtlCol="0" anchor="b" anchorCtr="0">
            <a:spAutoFit/>
          </a:bodyPr>
          <a:lstStyle/>
          <a:p>
            <a:r>
              <a:rPr lang="it-IT" sz="1200" i="1" dirty="0">
                <a:latin typeface="SF Pro Display" pitchFamily="2" charset="0"/>
                <a:ea typeface="SF Pro Display" pitchFamily="2" charset="0"/>
                <a:cs typeface="SF Pro Display" pitchFamily="2" charset="0"/>
              </a:rPr>
              <a:t>Toy Story (</a:t>
            </a:r>
            <a:r>
              <a:rPr lang="it-IT" sz="1200" i="1" dirty="0" err="1">
                <a:latin typeface="SF Pro Display" pitchFamily="2" charset="0"/>
                <a:ea typeface="SF Pro Display" pitchFamily="2" charset="0"/>
                <a:cs typeface="SF Pro Display" pitchFamily="2" charset="0"/>
              </a:rPr>
              <a:t>Pixar's</a:t>
            </a:r>
            <a:r>
              <a:rPr lang="it-IT" sz="1200" i="1" dirty="0">
                <a:latin typeface="SF Pro Display" pitchFamily="2" charset="0"/>
                <a:ea typeface="SF Pro Display" pitchFamily="2" charset="0"/>
                <a:cs typeface="SF Pro Display" pitchFamily="2" charset="0"/>
              </a:rPr>
              <a:t> </a:t>
            </a:r>
            <a:r>
              <a:rPr lang="it-IT" sz="1200" i="1" dirty="0" err="1">
                <a:latin typeface="SF Pro Display" pitchFamily="2" charset="0"/>
                <a:ea typeface="SF Pro Display" pitchFamily="2" charset="0"/>
                <a:cs typeface="SF Pro Display" pitchFamily="2" charset="0"/>
              </a:rPr>
              <a:t>Renderman</a:t>
            </a:r>
            <a:r>
              <a:rPr lang="it-IT" sz="1200" i="1" dirty="0">
                <a:latin typeface="SF Pro Display" pitchFamily="2" charset="0"/>
                <a:ea typeface="SF Pro Display" pitchFamily="2" charset="0"/>
                <a:cs typeface="SF Pro Display" pitchFamily="2" charset="0"/>
              </a:rPr>
              <a:t>)</a:t>
            </a:r>
          </a:p>
        </p:txBody>
      </p:sp>
      <p:cxnSp>
        <p:nvCxnSpPr>
          <p:cNvPr id="107" name="!!shadow-mapping-divider1">
            <a:extLst>
              <a:ext uri="{FF2B5EF4-FFF2-40B4-BE49-F238E27FC236}">
                <a16:creationId xmlns:a16="http://schemas.microsoft.com/office/drawing/2014/main" id="{754CF21F-CEAE-26A4-AA67-07B543D839A8}"/>
              </a:ext>
            </a:extLst>
          </p:cNvPr>
          <p:cNvCxnSpPr>
            <a:cxnSpLocks/>
          </p:cNvCxnSpPr>
          <p:nvPr/>
        </p:nvCxnSpPr>
        <p:spPr>
          <a:xfrm>
            <a:off x="5225562" y="3854716"/>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08" name="!!shadow-mapping-divider2">
            <a:extLst>
              <a:ext uri="{FF2B5EF4-FFF2-40B4-BE49-F238E27FC236}">
                <a16:creationId xmlns:a16="http://schemas.microsoft.com/office/drawing/2014/main" id="{6FCF817D-5819-983C-2F83-4C3D7402E1D1}"/>
              </a:ext>
            </a:extLst>
          </p:cNvPr>
          <p:cNvCxnSpPr>
            <a:cxnSpLocks/>
          </p:cNvCxnSpPr>
          <p:nvPr/>
        </p:nvCxnSpPr>
        <p:spPr>
          <a:xfrm>
            <a:off x="5231658" y="4231762"/>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112" name="!!shadow-mapping-divider3">
            <a:extLst>
              <a:ext uri="{FF2B5EF4-FFF2-40B4-BE49-F238E27FC236}">
                <a16:creationId xmlns:a16="http://schemas.microsoft.com/office/drawing/2014/main" id="{6BD69D93-BF9B-6AEA-818F-AA66DFDB7BAD}"/>
              </a:ext>
            </a:extLst>
          </p:cNvPr>
          <p:cNvCxnSpPr>
            <a:cxnSpLocks/>
          </p:cNvCxnSpPr>
          <p:nvPr/>
        </p:nvCxnSpPr>
        <p:spPr>
          <a:xfrm>
            <a:off x="5225561" y="4608808"/>
            <a:ext cx="370578" cy="0"/>
          </a:xfrm>
          <a:prstGeom prst="line">
            <a:avLst/>
          </a:prstGeom>
          <a:ln w="381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642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250"/>
                                        <p:tgtEl>
                                          <p:spTgt spid="8"/>
                                        </p:tgtEl>
                                        <p:attrNameLst>
                                          <p:attrName>ppt_x</p:attrName>
                                        </p:attrNameLst>
                                      </p:cBhvr>
                                      <p:tavLst>
                                        <p:tav tm="0">
                                          <p:val>
                                            <p:strVal val="#ppt_x+#ppt_w*1.125000"/>
                                          </p:val>
                                        </p:tav>
                                        <p:tav tm="100000">
                                          <p:val>
                                            <p:strVal val="#ppt_x"/>
                                          </p:val>
                                        </p:tav>
                                      </p:tavLst>
                                    </p:anim>
                                    <p:animEffect transition="in" filter="wipe(left)">
                                      <p:cBhvr>
                                        <p:cTn id="8" dur="125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fade">
                                      <p:cBhvr>
                                        <p:cTn id="16" dur="500"/>
                                        <p:tgtEl>
                                          <p:spTgt spid="98"/>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250"/>
                                        <p:tgtEl>
                                          <p:spTgt spid="99"/>
                                        </p:tgtEl>
                                      </p:cBhvr>
                                    </p:animEffect>
                                  </p:childTnLst>
                                </p:cTn>
                              </p:par>
                            </p:childTnLst>
                          </p:cTn>
                        </p:par>
                        <p:par>
                          <p:cTn id="21" fill="hold">
                            <p:stCondLst>
                              <p:cond delay="1250"/>
                            </p:stCondLst>
                            <p:childTnLst>
                              <p:par>
                                <p:cTn id="22" presetID="12" presetClass="entr" presetSubtype="8" fill="hold" nodeType="afterEffect">
                                  <p:stCondLst>
                                    <p:cond delay="0"/>
                                  </p:stCondLst>
                                  <p:childTnLst>
                                    <p:set>
                                      <p:cBhvr>
                                        <p:cTn id="23" dur="1" fill="hold">
                                          <p:stCondLst>
                                            <p:cond delay="0"/>
                                          </p:stCondLst>
                                        </p:cTn>
                                        <p:tgtEl>
                                          <p:spTgt spid="102"/>
                                        </p:tgtEl>
                                        <p:attrNameLst>
                                          <p:attrName>style.visibility</p:attrName>
                                        </p:attrNameLst>
                                      </p:cBhvr>
                                      <p:to>
                                        <p:strVal val="visible"/>
                                      </p:to>
                                    </p:set>
                                    <p:anim calcmode="lin" valueType="num">
                                      <p:cBhvr additive="base">
                                        <p:cTn id="24" dur="250"/>
                                        <p:tgtEl>
                                          <p:spTgt spid="102"/>
                                        </p:tgtEl>
                                        <p:attrNameLst>
                                          <p:attrName>ppt_x</p:attrName>
                                        </p:attrNameLst>
                                      </p:cBhvr>
                                      <p:tavLst>
                                        <p:tav tm="0">
                                          <p:val>
                                            <p:strVal val="#ppt_x-#ppt_w*1.125000"/>
                                          </p:val>
                                        </p:tav>
                                        <p:tav tm="100000">
                                          <p:val>
                                            <p:strVal val="#ppt_x"/>
                                          </p:val>
                                        </p:tav>
                                      </p:tavLst>
                                    </p:anim>
                                    <p:animEffect transition="in" filter="wipe(right)">
                                      <p:cBhvr>
                                        <p:cTn id="25" dur="250"/>
                                        <p:tgtEl>
                                          <p:spTgt spid="10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250"/>
                                        <p:tgtEl>
                                          <p:spTgt spid="100"/>
                                        </p:tgtEl>
                                      </p:cBhvr>
                                    </p:animEffect>
                                  </p:childTnLst>
                                </p:cTn>
                              </p:par>
                            </p:childTnLst>
                          </p:cTn>
                        </p:par>
                        <p:par>
                          <p:cTn id="29" fill="hold">
                            <p:stCondLst>
                              <p:cond delay="1500"/>
                            </p:stCondLst>
                            <p:childTnLst>
                              <p:par>
                                <p:cTn id="30" presetID="12" presetClass="entr" presetSubtype="8" fill="hold" nodeType="afterEffect">
                                  <p:stCondLst>
                                    <p:cond delay="0"/>
                                  </p:stCondLst>
                                  <p:childTnLst>
                                    <p:set>
                                      <p:cBhvr>
                                        <p:cTn id="31" dur="1" fill="hold">
                                          <p:stCondLst>
                                            <p:cond delay="0"/>
                                          </p:stCondLst>
                                        </p:cTn>
                                        <p:tgtEl>
                                          <p:spTgt spid="103"/>
                                        </p:tgtEl>
                                        <p:attrNameLst>
                                          <p:attrName>style.visibility</p:attrName>
                                        </p:attrNameLst>
                                      </p:cBhvr>
                                      <p:to>
                                        <p:strVal val="visible"/>
                                      </p:to>
                                    </p:set>
                                    <p:anim calcmode="lin" valueType="num">
                                      <p:cBhvr additive="base">
                                        <p:cTn id="32" dur="250"/>
                                        <p:tgtEl>
                                          <p:spTgt spid="103"/>
                                        </p:tgtEl>
                                        <p:attrNameLst>
                                          <p:attrName>ppt_x</p:attrName>
                                        </p:attrNameLst>
                                      </p:cBhvr>
                                      <p:tavLst>
                                        <p:tav tm="0">
                                          <p:val>
                                            <p:strVal val="#ppt_x-#ppt_w*1.125000"/>
                                          </p:val>
                                        </p:tav>
                                        <p:tav tm="100000">
                                          <p:val>
                                            <p:strVal val="#ppt_x"/>
                                          </p:val>
                                        </p:tav>
                                      </p:tavLst>
                                    </p:anim>
                                    <p:animEffect transition="in" filter="wipe(right)">
                                      <p:cBhvr>
                                        <p:cTn id="33" dur="250"/>
                                        <p:tgtEl>
                                          <p:spTgt spid="10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1"/>
                                        </p:tgtEl>
                                        <p:attrNameLst>
                                          <p:attrName>style.visibility</p:attrName>
                                        </p:attrNameLst>
                                      </p:cBhvr>
                                      <p:to>
                                        <p:strVal val="visible"/>
                                      </p:to>
                                    </p:set>
                                    <p:animEffect transition="in" filter="fade">
                                      <p:cBhvr>
                                        <p:cTn id="36" dur="250"/>
                                        <p:tgtEl>
                                          <p:spTgt spid="101"/>
                                        </p:tgtEl>
                                      </p:cBhvr>
                                    </p:animEffect>
                                  </p:childTnLst>
                                </p:cTn>
                              </p:par>
                            </p:childTnLst>
                          </p:cTn>
                        </p:par>
                        <p:par>
                          <p:cTn id="37" fill="hold">
                            <p:stCondLst>
                              <p:cond delay="1750"/>
                            </p:stCondLst>
                            <p:childTnLst>
                              <p:par>
                                <p:cTn id="38" presetID="12" presetClass="entr" presetSubtype="8" fill="hold" nodeType="afterEffect">
                                  <p:stCondLst>
                                    <p:cond delay="0"/>
                                  </p:stCondLst>
                                  <p:childTnLst>
                                    <p:set>
                                      <p:cBhvr>
                                        <p:cTn id="39" dur="1" fill="hold">
                                          <p:stCondLst>
                                            <p:cond delay="0"/>
                                          </p:stCondLst>
                                        </p:cTn>
                                        <p:tgtEl>
                                          <p:spTgt spid="110"/>
                                        </p:tgtEl>
                                        <p:attrNameLst>
                                          <p:attrName>style.visibility</p:attrName>
                                        </p:attrNameLst>
                                      </p:cBhvr>
                                      <p:to>
                                        <p:strVal val="visible"/>
                                      </p:to>
                                    </p:set>
                                    <p:anim calcmode="lin" valueType="num">
                                      <p:cBhvr additive="base">
                                        <p:cTn id="40" dur="250"/>
                                        <p:tgtEl>
                                          <p:spTgt spid="110"/>
                                        </p:tgtEl>
                                        <p:attrNameLst>
                                          <p:attrName>ppt_x</p:attrName>
                                        </p:attrNameLst>
                                      </p:cBhvr>
                                      <p:tavLst>
                                        <p:tav tm="0">
                                          <p:val>
                                            <p:strVal val="#ppt_x-#ppt_w*1.125000"/>
                                          </p:val>
                                        </p:tav>
                                        <p:tav tm="100000">
                                          <p:val>
                                            <p:strVal val="#ppt_x"/>
                                          </p:val>
                                        </p:tav>
                                      </p:tavLst>
                                    </p:anim>
                                    <p:animEffect transition="in" filter="wipe(right)">
                                      <p:cBhvr>
                                        <p:cTn id="41" dur="250"/>
                                        <p:tgtEl>
                                          <p:spTgt spid="11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9"/>
                                        </p:tgtEl>
                                        <p:attrNameLst>
                                          <p:attrName>style.visibility</p:attrName>
                                        </p:attrNameLst>
                                      </p:cBhvr>
                                      <p:to>
                                        <p:strVal val="visible"/>
                                      </p:to>
                                    </p:set>
                                    <p:animEffect transition="in" filter="fade">
                                      <p:cBhvr>
                                        <p:cTn id="44" dur="250"/>
                                        <p:tgtEl>
                                          <p:spTgt spid="10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95"/>
                                        </p:tgtEl>
                                        <p:attrNameLst>
                                          <p:attrName>style.visibility</p:attrName>
                                        </p:attrNameLst>
                                      </p:cBhvr>
                                      <p:to>
                                        <p:strVal val="visible"/>
                                      </p:to>
                                    </p:set>
                                    <p:animEffect transition="in" filter="fade">
                                      <p:cBhvr>
                                        <p:cTn id="49" dur="500"/>
                                        <p:tgtEl>
                                          <p:spTgt spid="9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250"/>
                                        <p:tgtEl>
                                          <p:spTgt spid="104"/>
                                        </p:tgtEl>
                                      </p:cBhvr>
                                    </p:animEffect>
                                  </p:childTnLst>
                                </p:cTn>
                              </p:par>
                            </p:childTnLst>
                          </p:cTn>
                        </p:par>
                        <p:par>
                          <p:cTn id="57" fill="hold">
                            <p:stCondLst>
                              <p:cond delay="750"/>
                            </p:stCondLst>
                            <p:childTnLst>
                              <p:par>
                                <p:cTn id="58" presetID="12" presetClass="entr" presetSubtype="8" fill="hold" nodeType="afterEffect">
                                  <p:stCondLst>
                                    <p:cond delay="0"/>
                                  </p:stCondLst>
                                  <p:childTnLst>
                                    <p:set>
                                      <p:cBhvr>
                                        <p:cTn id="59" dur="1" fill="hold">
                                          <p:stCondLst>
                                            <p:cond delay="0"/>
                                          </p:stCondLst>
                                        </p:cTn>
                                        <p:tgtEl>
                                          <p:spTgt spid="107"/>
                                        </p:tgtEl>
                                        <p:attrNameLst>
                                          <p:attrName>style.visibility</p:attrName>
                                        </p:attrNameLst>
                                      </p:cBhvr>
                                      <p:to>
                                        <p:strVal val="visible"/>
                                      </p:to>
                                    </p:set>
                                    <p:anim calcmode="lin" valueType="num">
                                      <p:cBhvr additive="base">
                                        <p:cTn id="60" dur="250"/>
                                        <p:tgtEl>
                                          <p:spTgt spid="107"/>
                                        </p:tgtEl>
                                        <p:attrNameLst>
                                          <p:attrName>ppt_x</p:attrName>
                                        </p:attrNameLst>
                                      </p:cBhvr>
                                      <p:tavLst>
                                        <p:tav tm="0">
                                          <p:val>
                                            <p:strVal val="#ppt_x-#ppt_w*1.125000"/>
                                          </p:val>
                                        </p:tav>
                                        <p:tav tm="100000">
                                          <p:val>
                                            <p:strVal val="#ppt_x"/>
                                          </p:val>
                                        </p:tav>
                                      </p:tavLst>
                                    </p:anim>
                                    <p:animEffect transition="in" filter="wipe(right)">
                                      <p:cBhvr>
                                        <p:cTn id="61" dur="250"/>
                                        <p:tgtEl>
                                          <p:spTgt spid="10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5"/>
                                        </p:tgtEl>
                                        <p:attrNameLst>
                                          <p:attrName>style.visibility</p:attrName>
                                        </p:attrNameLst>
                                      </p:cBhvr>
                                      <p:to>
                                        <p:strVal val="visible"/>
                                      </p:to>
                                    </p:set>
                                    <p:animEffect transition="in" filter="fade">
                                      <p:cBhvr>
                                        <p:cTn id="64" dur="250"/>
                                        <p:tgtEl>
                                          <p:spTgt spid="105"/>
                                        </p:tgtEl>
                                      </p:cBhvr>
                                    </p:animEffect>
                                  </p:childTnLst>
                                </p:cTn>
                              </p:par>
                            </p:childTnLst>
                          </p:cTn>
                        </p:par>
                        <p:par>
                          <p:cTn id="65" fill="hold">
                            <p:stCondLst>
                              <p:cond delay="1000"/>
                            </p:stCondLst>
                            <p:childTnLst>
                              <p:par>
                                <p:cTn id="66" presetID="12" presetClass="entr" presetSubtype="8" fill="hold" nodeType="afterEffect">
                                  <p:stCondLst>
                                    <p:cond delay="0"/>
                                  </p:stCondLst>
                                  <p:childTnLst>
                                    <p:set>
                                      <p:cBhvr>
                                        <p:cTn id="67" dur="1" fill="hold">
                                          <p:stCondLst>
                                            <p:cond delay="0"/>
                                          </p:stCondLst>
                                        </p:cTn>
                                        <p:tgtEl>
                                          <p:spTgt spid="108"/>
                                        </p:tgtEl>
                                        <p:attrNameLst>
                                          <p:attrName>style.visibility</p:attrName>
                                        </p:attrNameLst>
                                      </p:cBhvr>
                                      <p:to>
                                        <p:strVal val="visible"/>
                                      </p:to>
                                    </p:set>
                                    <p:anim calcmode="lin" valueType="num">
                                      <p:cBhvr additive="base">
                                        <p:cTn id="68" dur="250"/>
                                        <p:tgtEl>
                                          <p:spTgt spid="108"/>
                                        </p:tgtEl>
                                        <p:attrNameLst>
                                          <p:attrName>ppt_x</p:attrName>
                                        </p:attrNameLst>
                                      </p:cBhvr>
                                      <p:tavLst>
                                        <p:tav tm="0">
                                          <p:val>
                                            <p:strVal val="#ppt_x-#ppt_w*1.125000"/>
                                          </p:val>
                                        </p:tav>
                                        <p:tav tm="100000">
                                          <p:val>
                                            <p:strVal val="#ppt_x"/>
                                          </p:val>
                                        </p:tav>
                                      </p:tavLst>
                                    </p:anim>
                                    <p:animEffect transition="in" filter="wipe(right)">
                                      <p:cBhvr>
                                        <p:cTn id="69" dur="250"/>
                                        <p:tgtEl>
                                          <p:spTgt spid="10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06"/>
                                        </p:tgtEl>
                                        <p:attrNameLst>
                                          <p:attrName>style.visibility</p:attrName>
                                        </p:attrNameLst>
                                      </p:cBhvr>
                                      <p:to>
                                        <p:strVal val="visible"/>
                                      </p:to>
                                    </p:set>
                                    <p:animEffect transition="in" filter="fade">
                                      <p:cBhvr>
                                        <p:cTn id="72" dur="250"/>
                                        <p:tgtEl>
                                          <p:spTgt spid="10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1"/>
                                        </p:tgtEl>
                                        <p:attrNameLst>
                                          <p:attrName>style.visibility</p:attrName>
                                        </p:attrNameLst>
                                      </p:cBhvr>
                                      <p:to>
                                        <p:strVal val="visible"/>
                                      </p:to>
                                    </p:set>
                                    <p:animEffect transition="in" filter="fade">
                                      <p:cBhvr>
                                        <p:cTn id="75" dur="250"/>
                                        <p:tgtEl>
                                          <p:spTgt spid="111"/>
                                        </p:tgtEl>
                                      </p:cBhvr>
                                    </p:animEffect>
                                  </p:childTnLst>
                                </p:cTn>
                              </p:par>
                            </p:childTnLst>
                          </p:cTn>
                        </p:par>
                        <p:par>
                          <p:cTn id="76" fill="hold">
                            <p:stCondLst>
                              <p:cond delay="1250"/>
                            </p:stCondLst>
                            <p:childTnLst>
                              <p:par>
                                <p:cTn id="77" presetID="12" presetClass="entr" presetSubtype="8" fill="hold" nodeType="after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additive="base">
                                        <p:cTn id="79" dur="250"/>
                                        <p:tgtEl>
                                          <p:spTgt spid="112"/>
                                        </p:tgtEl>
                                        <p:attrNameLst>
                                          <p:attrName>ppt_x</p:attrName>
                                        </p:attrNameLst>
                                      </p:cBhvr>
                                      <p:tavLst>
                                        <p:tav tm="0">
                                          <p:val>
                                            <p:strVal val="#ppt_x-#ppt_w*1.125000"/>
                                          </p:val>
                                        </p:tav>
                                        <p:tav tm="100000">
                                          <p:val>
                                            <p:strVal val="#ppt_x"/>
                                          </p:val>
                                        </p:tav>
                                      </p:tavLst>
                                    </p:anim>
                                    <p:animEffect transition="in" filter="wipe(right)">
                                      <p:cBhvr>
                                        <p:cTn id="80" dur="25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8" grpId="0"/>
      <p:bldP spid="99" grpId="0" animBg="1"/>
      <p:bldP spid="100" grpId="0" animBg="1"/>
      <p:bldP spid="101" grpId="0" animBg="1"/>
      <p:bldP spid="109" grpId="0" animBg="1"/>
      <p:bldP spid="96" grpId="0"/>
      <p:bldP spid="104" grpId="0" animBg="1"/>
      <p:bldP spid="105" grpId="0" animBg="1"/>
      <p:bldP spid="106" grpId="0" animBg="1"/>
      <p:bldP spid="1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Rendering pipeline</a:t>
            </a:r>
          </a:p>
        </p:txBody>
      </p:sp>
      <p:cxnSp>
        <p:nvCxnSpPr>
          <p:cNvPr id="64" name="!!connettore1-2">
            <a:extLst>
              <a:ext uri="{FF2B5EF4-FFF2-40B4-BE49-F238E27FC236}">
                <a16:creationId xmlns:a16="http://schemas.microsoft.com/office/drawing/2014/main" id="{CECF793E-1CAF-910B-16E5-F29451D7226C}"/>
              </a:ext>
            </a:extLst>
          </p:cNvPr>
          <p:cNvCxnSpPr>
            <a:cxnSpLocks/>
            <a:stCxn id="70" idx="3"/>
            <a:endCxn id="71" idx="1"/>
          </p:cNvCxnSpPr>
          <p:nvPr/>
        </p:nvCxnSpPr>
        <p:spPr>
          <a:xfrm>
            <a:off x="4882804" y="1608926"/>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nettore2-3">
            <a:extLst>
              <a:ext uri="{FF2B5EF4-FFF2-40B4-BE49-F238E27FC236}">
                <a16:creationId xmlns:a16="http://schemas.microsoft.com/office/drawing/2014/main" id="{57BD4125-16A6-2211-BFF0-61C4FC0CCA6C}"/>
              </a:ext>
            </a:extLst>
          </p:cNvPr>
          <p:cNvCxnSpPr>
            <a:cxnSpLocks/>
            <a:stCxn id="71" idx="2"/>
            <a:endCxn id="72" idx="0"/>
          </p:cNvCxnSpPr>
          <p:nvPr/>
        </p:nvCxnSpPr>
        <p:spPr>
          <a:xfrm>
            <a:off x="7166653" y="1878926"/>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nettore3-4">
            <a:extLst>
              <a:ext uri="{FF2B5EF4-FFF2-40B4-BE49-F238E27FC236}">
                <a16:creationId xmlns:a16="http://schemas.microsoft.com/office/drawing/2014/main" id="{513640AA-2FCB-8BF7-6255-14A904B2E14A}"/>
              </a:ext>
            </a:extLst>
          </p:cNvPr>
          <p:cNvCxnSpPr>
            <a:cxnSpLocks/>
            <a:stCxn id="72" idx="1"/>
            <a:endCxn id="74" idx="3"/>
          </p:cNvCxnSpPr>
          <p:nvPr/>
        </p:nvCxnSpPr>
        <p:spPr>
          <a:xfrm flipH="1">
            <a:off x="4882804" y="2616569"/>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nettore4-5">
            <a:extLst>
              <a:ext uri="{FF2B5EF4-FFF2-40B4-BE49-F238E27FC236}">
                <a16:creationId xmlns:a16="http://schemas.microsoft.com/office/drawing/2014/main" id="{E4E81258-7E97-7223-5B67-F1C9EDF23728}"/>
              </a:ext>
            </a:extLst>
          </p:cNvPr>
          <p:cNvCxnSpPr>
            <a:cxnSpLocks/>
            <a:stCxn id="74" idx="2"/>
            <a:endCxn id="75" idx="0"/>
          </p:cNvCxnSpPr>
          <p:nvPr/>
        </p:nvCxnSpPr>
        <p:spPr>
          <a:xfrm>
            <a:off x="3532804" y="2886569"/>
            <a:ext cx="0" cy="467643"/>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ttore5-6">
            <a:extLst>
              <a:ext uri="{FF2B5EF4-FFF2-40B4-BE49-F238E27FC236}">
                <a16:creationId xmlns:a16="http://schemas.microsoft.com/office/drawing/2014/main" id="{D2F3B24E-9ECD-B516-DC67-581BA5E2A5B7}"/>
              </a:ext>
            </a:extLst>
          </p:cNvPr>
          <p:cNvCxnSpPr>
            <a:cxnSpLocks/>
            <a:stCxn id="75" idx="3"/>
            <a:endCxn id="73" idx="1"/>
          </p:cNvCxnSpPr>
          <p:nvPr/>
        </p:nvCxnSpPr>
        <p:spPr>
          <a:xfrm>
            <a:off x="4882804" y="3624212"/>
            <a:ext cx="933849" cy="0"/>
          </a:xfrm>
          <a:prstGeom prst="straightConnector1">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nettore6-7">
            <a:extLst>
              <a:ext uri="{FF2B5EF4-FFF2-40B4-BE49-F238E27FC236}">
                <a16:creationId xmlns:a16="http://schemas.microsoft.com/office/drawing/2014/main" id="{7373F71F-7E11-3EFF-AD3F-8D23877FA6C7}"/>
              </a:ext>
            </a:extLst>
          </p:cNvPr>
          <p:cNvCxnSpPr>
            <a:stCxn id="73" idx="2"/>
            <a:endCxn id="76" idx="3"/>
          </p:cNvCxnSpPr>
          <p:nvPr/>
        </p:nvCxnSpPr>
        <p:spPr>
          <a:xfrm rot="5400000">
            <a:off x="6565270" y="4030471"/>
            <a:ext cx="737642" cy="465124"/>
          </a:xfrm>
          <a:prstGeom prst="bentConnector2">
            <a:avLst/>
          </a:prstGeom>
          <a:ln w="381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nettore5-6">
            <a:extLst>
              <a:ext uri="{FF2B5EF4-FFF2-40B4-BE49-F238E27FC236}">
                <a16:creationId xmlns:a16="http://schemas.microsoft.com/office/drawing/2014/main" id="{A8B92E26-0441-7455-9468-BE06896C31F0}"/>
              </a:ext>
            </a:extLst>
          </p:cNvPr>
          <p:cNvCxnSpPr>
            <a:cxnSpLocks/>
            <a:stCxn id="75" idx="3"/>
            <a:endCxn id="73" idx="1"/>
          </p:cNvCxnSpPr>
          <p:nvPr/>
        </p:nvCxnSpPr>
        <p:spPr>
          <a:xfrm>
            <a:off x="4882804" y="3624212"/>
            <a:ext cx="933849" cy="0"/>
          </a:xfrm>
          <a:prstGeom prst="straightConnector1">
            <a:avLst/>
          </a:prstGeom>
          <a:ln w="76200">
            <a:solidFill>
              <a:srgbClr val="C00000"/>
            </a:solidFill>
            <a:tailEnd type="triangle" w="sm" len="sm"/>
          </a:ln>
        </p:spPr>
        <p:style>
          <a:lnRef idx="1">
            <a:schemeClr val="accent1"/>
          </a:lnRef>
          <a:fillRef idx="0">
            <a:schemeClr val="accent1"/>
          </a:fillRef>
          <a:effectRef idx="0">
            <a:schemeClr val="accent1"/>
          </a:effectRef>
          <a:fontRef idx="minor">
            <a:schemeClr val="tx1"/>
          </a:fontRef>
        </p:style>
      </p:cxnSp>
      <p:sp>
        <p:nvSpPr>
          <p:cNvPr id="70" name="!!modeling1">
            <a:extLst>
              <a:ext uri="{FF2B5EF4-FFF2-40B4-BE49-F238E27FC236}">
                <a16:creationId xmlns:a16="http://schemas.microsoft.com/office/drawing/2014/main" id="{23FB9C94-54F4-7493-D4FA-C8B3E79D19DA}"/>
              </a:ext>
            </a:extLst>
          </p:cNvPr>
          <p:cNvSpPr txBox="1"/>
          <p:nvPr/>
        </p:nvSpPr>
        <p:spPr>
          <a:xfrm>
            <a:off x="2182804" y="1338926"/>
            <a:ext cx="2700000" cy="540000"/>
          </a:xfrm>
          <a:prstGeom prst="roundRect">
            <a:avLst>
              <a:gd name="adj" fmla="val 34709"/>
            </a:avLst>
          </a:prstGeom>
          <a:solidFill>
            <a:srgbClr val="E1F8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Modeling</a:t>
            </a:r>
            <a:endParaRPr lang="it-IT" sz="1600" i="1" dirty="0">
              <a:latin typeface="SF Pro Display Medium" pitchFamily="2" charset="0"/>
              <a:ea typeface="SF Pro Display Medium" pitchFamily="2" charset="0"/>
              <a:cs typeface="SF Pro Display Medium" pitchFamily="2" charset="0"/>
            </a:endParaRPr>
          </a:p>
        </p:txBody>
      </p:sp>
      <p:sp>
        <p:nvSpPr>
          <p:cNvPr id="71" name="!!illumination2">
            <a:extLst>
              <a:ext uri="{FF2B5EF4-FFF2-40B4-BE49-F238E27FC236}">
                <a16:creationId xmlns:a16="http://schemas.microsoft.com/office/drawing/2014/main" id="{76F50C87-F1D7-AD1A-82FD-E2CD4F04A7EE}"/>
              </a:ext>
            </a:extLst>
          </p:cNvPr>
          <p:cNvSpPr txBox="1"/>
          <p:nvPr/>
        </p:nvSpPr>
        <p:spPr>
          <a:xfrm>
            <a:off x="5816653" y="1338926"/>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Illumination (shading)</a:t>
            </a:r>
            <a:endParaRPr lang="it-IT" sz="1600" i="1" dirty="0">
              <a:latin typeface="SF Pro Display Medium" pitchFamily="2" charset="0"/>
              <a:ea typeface="SF Pro Display Medium" pitchFamily="2" charset="0"/>
              <a:cs typeface="SF Pro Display Medium" pitchFamily="2" charset="0"/>
            </a:endParaRPr>
          </a:p>
        </p:txBody>
      </p:sp>
      <p:sp>
        <p:nvSpPr>
          <p:cNvPr id="72" name="!!viewing3">
            <a:extLst>
              <a:ext uri="{FF2B5EF4-FFF2-40B4-BE49-F238E27FC236}">
                <a16:creationId xmlns:a16="http://schemas.microsoft.com/office/drawing/2014/main" id="{AFCCBDE1-C142-4075-1782-1A84E297B72A}"/>
              </a:ext>
            </a:extLst>
          </p:cNvPr>
          <p:cNvSpPr txBox="1"/>
          <p:nvPr/>
        </p:nvSpPr>
        <p:spPr>
          <a:xfrm>
            <a:off x="5816653"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Viewing transformation</a:t>
            </a:r>
            <a:endParaRPr lang="it-IT" sz="1600" i="1" dirty="0">
              <a:latin typeface="SF Pro Display Medium" pitchFamily="2" charset="0"/>
              <a:ea typeface="SF Pro Display Medium" pitchFamily="2" charset="0"/>
              <a:cs typeface="SF Pro Display Medium" pitchFamily="2" charset="0"/>
            </a:endParaRPr>
          </a:p>
        </p:txBody>
      </p:sp>
      <p:sp>
        <p:nvSpPr>
          <p:cNvPr id="74" name="!!clipping4">
            <a:extLst>
              <a:ext uri="{FF2B5EF4-FFF2-40B4-BE49-F238E27FC236}">
                <a16:creationId xmlns:a16="http://schemas.microsoft.com/office/drawing/2014/main" id="{3DF98E9D-9E20-13D4-1F14-5703B7C401FE}"/>
              </a:ext>
            </a:extLst>
          </p:cNvPr>
          <p:cNvSpPr txBox="1"/>
          <p:nvPr/>
        </p:nvSpPr>
        <p:spPr>
          <a:xfrm>
            <a:off x="2182804" y="2346569"/>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Clipping</a:t>
            </a:r>
            <a:endParaRPr lang="it-IT" sz="1600" i="1" dirty="0">
              <a:latin typeface="SF Pro Display Medium" pitchFamily="2" charset="0"/>
              <a:ea typeface="SF Pro Display Medium" pitchFamily="2" charset="0"/>
              <a:cs typeface="SF Pro Display Medium" pitchFamily="2" charset="0"/>
            </a:endParaRPr>
          </a:p>
        </p:txBody>
      </p:sp>
      <p:sp>
        <p:nvSpPr>
          <p:cNvPr id="75" name="!!projection5">
            <a:extLst>
              <a:ext uri="{FF2B5EF4-FFF2-40B4-BE49-F238E27FC236}">
                <a16:creationId xmlns:a16="http://schemas.microsoft.com/office/drawing/2014/main" id="{FBFF3927-5EBA-5E55-7079-81717B6BBC8F}"/>
              </a:ext>
            </a:extLst>
          </p:cNvPr>
          <p:cNvSpPr txBox="1"/>
          <p:nvPr/>
        </p:nvSpPr>
        <p:spPr>
          <a:xfrm>
            <a:off x="2182804" y="3354212"/>
            <a:ext cx="2700000" cy="540000"/>
          </a:xfrm>
          <a:prstGeom prst="roundRect">
            <a:avLst>
              <a:gd name="adj" fmla="val 34709"/>
            </a:avLst>
          </a:prstGeom>
          <a:solidFill>
            <a:srgbClr val="A4E9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Projection</a:t>
            </a:r>
            <a:endParaRPr lang="it-IT" sz="1600" i="1" dirty="0">
              <a:latin typeface="SF Pro Display Medium" pitchFamily="2" charset="0"/>
              <a:ea typeface="SF Pro Display Medium" pitchFamily="2" charset="0"/>
              <a:cs typeface="SF Pro Display Medium" pitchFamily="2" charset="0"/>
            </a:endParaRPr>
          </a:p>
        </p:txBody>
      </p:sp>
      <p:sp>
        <p:nvSpPr>
          <p:cNvPr id="73" name="!!rasterization6">
            <a:extLst>
              <a:ext uri="{FF2B5EF4-FFF2-40B4-BE49-F238E27FC236}">
                <a16:creationId xmlns:a16="http://schemas.microsoft.com/office/drawing/2014/main" id="{3F04B22F-4CD4-6640-90AE-92E757553F4C}"/>
              </a:ext>
            </a:extLst>
          </p:cNvPr>
          <p:cNvSpPr txBox="1"/>
          <p:nvPr/>
        </p:nvSpPr>
        <p:spPr>
          <a:xfrm>
            <a:off x="5816653" y="3354212"/>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Rasterization</a:t>
            </a:r>
            <a:endParaRPr lang="it-IT" sz="1600" i="1" dirty="0">
              <a:latin typeface="SF Pro Display Medium" pitchFamily="2" charset="0"/>
              <a:ea typeface="SF Pro Display Medium" pitchFamily="2" charset="0"/>
              <a:cs typeface="SF Pro Display Medium" pitchFamily="2" charset="0"/>
            </a:endParaRPr>
          </a:p>
        </p:txBody>
      </p:sp>
      <p:sp>
        <p:nvSpPr>
          <p:cNvPr id="76" name="!!display7">
            <a:extLst>
              <a:ext uri="{FF2B5EF4-FFF2-40B4-BE49-F238E27FC236}">
                <a16:creationId xmlns:a16="http://schemas.microsoft.com/office/drawing/2014/main" id="{6D2F94A5-2E32-495D-3283-41F37278505B}"/>
              </a:ext>
            </a:extLst>
          </p:cNvPr>
          <p:cNvSpPr txBox="1"/>
          <p:nvPr/>
        </p:nvSpPr>
        <p:spPr>
          <a:xfrm>
            <a:off x="4001529" y="4361854"/>
            <a:ext cx="2700000" cy="540000"/>
          </a:xfrm>
          <a:prstGeom prst="roundRect">
            <a:avLst>
              <a:gd name="adj" fmla="val 34709"/>
            </a:avLst>
          </a:prstGeom>
          <a:solidFill>
            <a:srgbClr val="14C596"/>
          </a:solidFill>
          <a:ln w="38100">
            <a:solidFill>
              <a:schemeClr val="bg2">
                <a:lumMod val="10000"/>
              </a:schemeClr>
            </a:solidFill>
          </a:ln>
        </p:spPr>
        <p:txBody>
          <a:bodyPr wrap="square" lIns="0" tIns="72000" rIns="0" bIns="108000" anchor="ctr" anchorCtr="0">
            <a:noAutofit/>
          </a:bodyPr>
          <a:lstStyle/>
          <a:p>
            <a:pPr algn="ctr"/>
            <a:r>
              <a:rPr lang="it-IT" sz="1800" i="1" dirty="0">
                <a:latin typeface="SF Pro Display Medium" pitchFamily="2" charset="0"/>
                <a:ea typeface="SF Pro Display Medium" pitchFamily="2" charset="0"/>
                <a:cs typeface="SF Pro Display Medium" pitchFamily="2" charset="0"/>
              </a:rPr>
              <a:t>Display</a:t>
            </a:r>
            <a:endParaRPr lang="it-IT" sz="1600" i="1" dirty="0">
              <a:latin typeface="SF Pro Display Medium" pitchFamily="2" charset="0"/>
              <a:ea typeface="SF Pro Display Medium" pitchFamily="2" charset="0"/>
              <a:cs typeface="SF Pro Display Medium" pitchFamily="2" charset="0"/>
            </a:endParaRPr>
          </a:p>
        </p:txBody>
      </p:sp>
      <p:sp>
        <p:nvSpPr>
          <p:cNvPr id="12" name="!!didascalia2.4">
            <a:extLst>
              <a:ext uri="{FF2B5EF4-FFF2-40B4-BE49-F238E27FC236}">
                <a16:creationId xmlns:a16="http://schemas.microsoft.com/office/drawing/2014/main" id="{75A92C80-75C1-4E54-4D44-BA2873C292BA}"/>
              </a:ext>
            </a:extLst>
          </p:cNvPr>
          <p:cNvSpPr txBox="1"/>
          <p:nvPr/>
        </p:nvSpPr>
        <p:spPr>
          <a:xfrm>
            <a:off x="4882803" y="3145823"/>
            <a:ext cx="933850" cy="478387"/>
          </a:xfrm>
          <a:prstGeom prst="rect">
            <a:avLst/>
          </a:prstGeom>
          <a:noFill/>
        </p:spPr>
        <p:txBody>
          <a:bodyPr wrap="square" lIns="108000" tIns="0" rIns="108000" bIns="108000" rtlCol="0" anchor="b" anchorCtr="0">
            <a:spAutoFit/>
          </a:bodyPr>
          <a:lstStyle/>
          <a:p>
            <a:pPr algn="ctr"/>
            <a:r>
              <a:rPr lang="it-IT" sz="1200" i="1" dirty="0">
                <a:solidFill>
                  <a:srgbClr val="C00000"/>
                </a:solidFill>
                <a:latin typeface="SF Pro Display Light" pitchFamily="2" charset="0"/>
                <a:ea typeface="SF Pro Display Light" pitchFamily="2" charset="0"/>
                <a:cs typeface="SF Pro Display Light" pitchFamily="2" charset="0"/>
              </a:rPr>
              <a:t>Shadow mapping</a:t>
            </a:r>
          </a:p>
        </p:txBody>
      </p:sp>
    </p:spTree>
    <p:extLst>
      <p:ext uri="{BB962C8B-B14F-4D97-AF65-F5344CB8AC3E}">
        <p14:creationId xmlns:p14="http://schemas.microsoft.com/office/powerpoint/2010/main" val="2657930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 calcmode="lin" valueType="num">
                                      <p:cBhvr additive="base">
                                        <p:cTn id="11" dur="500"/>
                                        <p:tgtEl>
                                          <p:spTgt spid="64"/>
                                        </p:tgtEl>
                                        <p:attrNameLst>
                                          <p:attrName>ppt_x</p:attrName>
                                        </p:attrNameLst>
                                      </p:cBhvr>
                                      <p:tavLst>
                                        <p:tav tm="0">
                                          <p:val>
                                            <p:strVal val="#ppt_x-#ppt_w*1.125000"/>
                                          </p:val>
                                        </p:tav>
                                        <p:tav tm="100000">
                                          <p:val>
                                            <p:strVal val="#ppt_x"/>
                                          </p:val>
                                        </p:tav>
                                      </p:tavLst>
                                    </p:anim>
                                    <p:animEffect transition="in" filter="wipe(right)">
                                      <p:cBhvr>
                                        <p:cTn id="12" dur="500"/>
                                        <p:tgtEl>
                                          <p:spTgt spid="64"/>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par>
                          <p:cTn id="17" fill="hold">
                            <p:stCondLst>
                              <p:cond delay="1500"/>
                            </p:stCondLst>
                            <p:childTnLst>
                              <p:par>
                                <p:cTn id="18" presetID="12" presetClass="entr" presetSubtype="1" fill="hold" nodeType="afterEffect">
                                  <p:stCondLst>
                                    <p:cond delay="0"/>
                                  </p:stCondLst>
                                  <p:childTnLst>
                                    <p:set>
                                      <p:cBhvr>
                                        <p:cTn id="19" dur="1" fill="hold">
                                          <p:stCondLst>
                                            <p:cond delay="0"/>
                                          </p:stCondLst>
                                        </p:cTn>
                                        <p:tgtEl>
                                          <p:spTgt spid="65"/>
                                        </p:tgtEl>
                                        <p:attrNameLst>
                                          <p:attrName>style.visibility</p:attrName>
                                        </p:attrNameLst>
                                      </p:cBhvr>
                                      <p:to>
                                        <p:strVal val="visible"/>
                                      </p:to>
                                    </p:set>
                                    <p:anim calcmode="lin" valueType="num">
                                      <p:cBhvr additive="base">
                                        <p:cTn id="20" dur="500"/>
                                        <p:tgtEl>
                                          <p:spTgt spid="65"/>
                                        </p:tgtEl>
                                        <p:attrNameLst>
                                          <p:attrName>ppt_y</p:attrName>
                                        </p:attrNameLst>
                                      </p:cBhvr>
                                      <p:tavLst>
                                        <p:tav tm="0">
                                          <p:val>
                                            <p:strVal val="#ppt_y-#ppt_h*1.125000"/>
                                          </p:val>
                                        </p:tav>
                                        <p:tav tm="100000">
                                          <p:val>
                                            <p:strVal val="#ppt_y"/>
                                          </p:val>
                                        </p:tav>
                                      </p:tavLst>
                                    </p:anim>
                                    <p:animEffect transition="in" filter="wipe(down)">
                                      <p:cBhvr>
                                        <p:cTn id="21" dur="500"/>
                                        <p:tgtEl>
                                          <p:spTgt spid="65"/>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childTnLst>
                          </p:cTn>
                        </p:par>
                        <p:par>
                          <p:cTn id="26" fill="hold">
                            <p:stCondLst>
                              <p:cond delay="2500"/>
                            </p:stCondLst>
                            <p:childTnLst>
                              <p:par>
                                <p:cTn id="27" presetID="12" presetClass="entr" presetSubtype="2"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 calcmode="lin" valueType="num">
                                      <p:cBhvr additive="base">
                                        <p:cTn id="29" dur="500"/>
                                        <p:tgtEl>
                                          <p:spTgt spid="66"/>
                                        </p:tgtEl>
                                        <p:attrNameLst>
                                          <p:attrName>ppt_x</p:attrName>
                                        </p:attrNameLst>
                                      </p:cBhvr>
                                      <p:tavLst>
                                        <p:tav tm="0">
                                          <p:val>
                                            <p:strVal val="#ppt_x+#ppt_w*1.125000"/>
                                          </p:val>
                                        </p:tav>
                                        <p:tav tm="100000">
                                          <p:val>
                                            <p:strVal val="#ppt_x"/>
                                          </p:val>
                                        </p:tav>
                                      </p:tavLst>
                                    </p:anim>
                                    <p:animEffect transition="in" filter="wipe(left)">
                                      <p:cBhvr>
                                        <p:cTn id="30" dur="500"/>
                                        <p:tgtEl>
                                          <p:spTgt spid="66"/>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74"/>
                                        </p:tgtEl>
                                        <p:attrNameLst>
                                          <p:attrName>style.visibility</p:attrName>
                                        </p:attrNameLst>
                                      </p:cBhvr>
                                      <p:to>
                                        <p:strVal val="visible"/>
                                      </p:to>
                                    </p:set>
                                    <p:animEffect transition="in" filter="fade">
                                      <p:cBhvr>
                                        <p:cTn id="34" dur="500"/>
                                        <p:tgtEl>
                                          <p:spTgt spid="74"/>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67"/>
                                        </p:tgtEl>
                                        <p:attrNameLst>
                                          <p:attrName>style.visibility</p:attrName>
                                        </p:attrNameLst>
                                      </p:cBhvr>
                                      <p:to>
                                        <p:strVal val="visible"/>
                                      </p:to>
                                    </p:set>
                                    <p:anim calcmode="lin" valueType="num">
                                      <p:cBhvr additive="base">
                                        <p:cTn id="38" dur="500"/>
                                        <p:tgtEl>
                                          <p:spTgt spid="67"/>
                                        </p:tgtEl>
                                        <p:attrNameLst>
                                          <p:attrName>ppt_y</p:attrName>
                                        </p:attrNameLst>
                                      </p:cBhvr>
                                      <p:tavLst>
                                        <p:tav tm="0">
                                          <p:val>
                                            <p:strVal val="#ppt_y-#ppt_h*1.125000"/>
                                          </p:val>
                                        </p:tav>
                                        <p:tav tm="100000">
                                          <p:val>
                                            <p:strVal val="#ppt_y"/>
                                          </p:val>
                                        </p:tav>
                                      </p:tavLst>
                                    </p:anim>
                                    <p:animEffect transition="in" filter="wipe(down)">
                                      <p:cBhvr>
                                        <p:cTn id="39" dur="500"/>
                                        <p:tgtEl>
                                          <p:spTgt spid="67"/>
                                        </p:tgtEl>
                                      </p:cBhvr>
                                    </p:animEffect>
                                  </p:childTnLst>
                                </p:cTn>
                              </p:par>
                            </p:childTnLst>
                          </p:cTn>
                        </p:par>
                        <p:par>
                          <p:cTn id="40" fill="hold">
                            <p:stCondLst>
                              <p:cond delay="4000"/>
                            </p:stCondLst>
                            <p:childTnLst>
                              <p:par>
                                <p:cTn id="41" presetID="10" presetClass="entr" presetSubtype="0" fill="hold" grpId="0" nodeType="after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fade">
                                      <p:cBhvr>
                                        <p:cTn id="43" dur="500"/>
                                        <p:tgtEl>
                                          <p:spTgt spid="75"/>
                                        </p:tgtEl>
                                      </p:cBhvr>
                                    </p:animEffect>
                                  </p:childTnLst>
                                </p:cTn>
                              </p:par>
                            </p:childTnLst>
                          </p:cTn>
                        </p:par>
                        <p:par>
                          <p:cTn id="44" fill="hold">
                            <p:stCondLst>
                              <p:cond delay="4500"/>
                            </p:stCondLst>
                            <p:childTnLst>
                              <p:par>
                                <p:cTn id="45" presetID="12" presetClass="entr" presetSubtype="8" fill="hold" nodeType="afterEffect">
                                  <p:stCondLst>
                                    <p:cond delay="0"/>
                                  </p:stCondLst>
                                  <p:childTnLst>
                                    <p:set>
                                      <p:cBhvr>
                                        <p:cTn id="46" dur="1" fill="hold">
                                          <p:stCondLst>
                                            <p:cond delay="0"/>
                                          </p:stCondLst>
                                        </p:cTn>
                                        <p:tgtEl>
                                          <p:spTgt spid="68"/>
                                        </p:tgtEl>
                                        <p:attrNameLst>
                                          <p:attrName>style.visibility</p:attrName>
                                        </p:attrNameLst>
                                      </p:cBhvr>
                                      <p:to>
                                        <p:strVal val="visible"/>
                                      </p:to>
                                    </p:set>
                                    <p:anim calcmode="lin" valueType="num">
                                      <p:cBhvr additive="base">
                                        <p:cTn id="47" dur="500"/>
                                        <p:tgtEl>
                                          <p:spTgt spid="68"/>
                                        </p:tgtEl>
                                        <p:attrNameLst>
                                          <p:attrName>ppt_x</p:attrName>
                                        </p:attrNameLst>
                                      </p:cBhvr>
                                      <p:tavLst>
                                        <p:tav tm="0">
                                          <p:val>
                                            <p:strVal val="#ppt_x-#ppt_w*1.125000"/>
                                          </p:val>
                                        </p:tav>
                                        <p:tav tm="100000">
                                          <p:val>
                                            <p:strVal val="#ppt_x"/>
                                          </p:val>
                                        </p:tav>
                                      </p:tavLst>
                                    </p:anim>
                                    <p:animEffect transition="in" filter="wipe(right)">
                                      <p:cBhvr>
                                        <p:cTn id="48" dur="500"/>
                                        <p:tgtEl>
                                          <p:spTgt spid="68"/>
                                        </p:tgtEl>
                                      </p:cBhvr>
                                    </p:animEffect>
                                  </p:childTnLst>
                                </p:cTn>
                              </p:par>
                            </p:childTnLst>
                          </p:cTn>
                        </p:par>
                        <p:par>
                          <p:cTn id="49" fill="hold">
                            <p:stCondLst>
                              <p:cond delay="5000"/>
                            </p:stCondLst>
                            <p:childTnLst>
                              <p:par>
                                <p:cTn id="50" presetID="10" presetClass="entr" presetSubtype="0" fill="hold" grpId="0" nodeType="afterEffect">
                                  <p:stCondLst>
                                    <p:cond delay="0"/>
                                  </p:stCondLst>
                                  <p:childTnLst>
                                    <p:set>
                                      <p:cBhvr>
                                        <p:cTn id="51" dur="1" fill="hold">
                                          <p:stCondLst>
                                            <p:cond delay="0"/>
                                          </p:stCondLst>
                                        </p:cTn>
                                        <p:tgtEl>
                                          <p:spTgt spid="73"/>
                                        </p:tgtEl>
                                        <p:attrNameLst>
                                          <p:attrName>style.visibility</p:attrName>
                                        </p:attrNameLst>
                                      </p:cBhvr>
                                      <p:to>
                                        <p:strVal val="visible"/>
                                      </p:to>
                                    </p:set>
                                    <p:animEffect transition="in" filter="fade">
                                      <p:cBhvr>
                                        <p:cTn id="52" dur="500"/>
                                        <p:tgtEl>
                                          <p:spTgt spid="73"/>
                                        </p:tgtEl>
                                      </p:cBhvr>
                                    </p:animEffect>
                                  </p:childTnLst>
                                </p:cTn>
                              </p:par>
                            </p:childTnLst>
                          </p:cTn>
                        </p:par>
                        <p:par>
                          <p:cTn id="53" fill="hold">
                            <p:stCondLst>
                              <p:cond delay="5500"/>
                            </p:stCondLst>
                            <p:childTnLst>
                              <p:par>
                                <p:cTn id="54" presetID="12" presetClass="entr" presetSubtype="1"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p:tgtEl>
                                          <p:spTgt spid="69"/>
                                        </p:tgtEl>
                                        <p:attrNameLst>
                                          <p:attrName>ppt_y</p:attrName>
                                        </p:attrNameLst>
                                      </p:cBhvr>
                                      <p:tavLst>
                                        <p:tav tm="0">
                                          <p:val>
                                            <p:strVal val="#ppt_y-#ppt_h*1.125000"/>
                                          </p:val>
                                        </p:tav>
                                        <p:tav tm="100000">
                                          <p:val>
                                            <p:strVal val="#ppt_y"/>
                                          </p:val>
                                        </p:tav>
                                      </p:tavLst>
                                    </p:anim>
                                    <p:animEffect transition="in" filter="wipe(down)">
                                      <p:cBhvr>
                                        <p:cTn id="57" dur="500"/>
                                        <p:tgtEl>
                                          <p:spTgt spid="69"/>
                                        </p:tgtEl>
                                      </p:cBhvr>
                                    </p:animEffect>
                                  </p:childTnLst>
                                </p:cTn>
                              </p:par>
                            </p:childTnLst>
                          </p:cTn>
                        </p:par>
                        <p:par>
                          <p:cTn id="58" fill="hold">
                            <p:stCondLst>
                              <p:cond delay="6000"/>
                            </p:stCondLst>
                            <p:childTnLst>
                              <p:par>
                                <p:cTn id="59" presetID="10" presetClass="entr" presetSubtype="0" fill="hold" grpId="0" nodeType="afterEffect">
                                  <p:stCondLst>
                                    <p:cond delay="0"/>
                                  </p:stCondLst>
                                  <p:childTnLst>
                                    <p:set>
                                      <p:cBhvr>
                                        <p:cTn id="60" dur="1" fill="hold">
                                          <p:stCondLst>
                                            <p:cond delay="0"/>
                                          </p:stCondLst>
                                        </p:cTn>
                                        <p:tgtEl>
                                          <p:spTgt spid="76"/>
                                        </p:tgtEl>
                                        <p:attrNameLst>
                                          <p:attrName>style.visibility</p:attrName>
                                        </p:attrNameLst>
                                      </p:cBhvr>
                                      <p:to>
                                        <p:strVal val="visible"/>
                                      </p:to>
                                    </p:set>
                                    <p:animEffect transition="in" filter="fade">
                                      <p:cBhvr>
                                        <p:cTn id="61" dur="500"/>
                                        <p:tgtEl>
                                          <p:spTgt spid="76"/>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8" fill="hold" nodeType="clickEffect">
                                  <p:stCondLst>
                                    <p:cond delay="0"/>
                                  </p:stCondLst>
                                  <p:childTnLst>
                                    <p:set>
                                      <p:cBhvr>
                                        <p:cTn id="65" dur="1" fill="hold">
                                          <p:stCondLst>
                                            <p:cond delay="0"/>
                                          </p:stCondLst>
                                        </p:cTn>
                                        <p:tgtEl>
                                          <p:spTgt spid="9"/>
                                        </p:tgtEl>
                                        <p:attrNameLst>
                                          <p:attrName>style.visibility</p:attrName>
                                        </p:attrNameLst>
                                      </p:cBhvr>
                                      <p:to>
                                        <p:strVal val="visible"/>
                                      </p:to>
                                    </p:set>
                                    <p:anim calcmode="lin" valueType="num">
                                      <p:cBhvr additive="base">
                                        <p:cTn id="66" dur="500"/>
                                        <p:tgtEl>
                                          <p:spTgt spid="9"/>
                                        </p:tgtEl>
                                        <p:attrNameLst>
                                          <p:attrName>ppt_x</p:attrName>
                                        </p:attrNameLst>
                                      </p:cBhvr>
                                      <p:tavLst>
                                        <p:tav tm="0">
                                          <p:val>
                                            <p:strVal val="#ppt_x-#ppt_w*1.125000"/>
                                          </p:val>
                                        </p:tav>
                                        <p:tav tm="100000">
                                          <p:val>
                                            <p:strVal val="#ppt_x"/>
                                          </p:val>
                                        </p:tav>
                                      </p:tavLst>
                                    </p:anim>
                                    <p:animEffect transition="in" filter="wipe(right)">
                                      <p:cBhvr>
                                        <p:cTn id="67" dur="500"/>
                                        <p:tgtEl>
                                          <p:spTgt spid="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4" grpId="0" animBg="1"/>
      <p:bldP spid="75" grpId="0" animBg="1"/>
      <p:bldP spid="73" grpId="0" animBg="1"/>
      <p:bldP spid="76"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I buffer di memoria</a:t>
            </a:r>
          </a:p>
        </p:txBody>
      </p:sp>
      <p:sp>
        <p:nvSpPr>
          <p:cNvPr id="4" name="Rettangolo con angoli arrotondati 3">
            <a:extLst>
              <a:ext uri="{FF2B5EF4-FFF2-40B4-BE49-F238E27FC236}">
                <a16:creationId xmlns:a16="http://schemas.microsoft.com/office/drawing/2014/main" id="{735F2B6F-BEBC-9B52-4C63-E38546BB9936}"/>
              </a:ext>
            </a:extLst>
          </p:cNvPr>
          <p:cNvSpPr/>
          <p:nvPr/>
        </p:nvSpPr>
        <p:spPr>
          <a:xfrm>
            <a:off x="2160000"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Frame buffer</a:t>
            </a:r>
          </a:p>
        </p:txBody>
      </p:sp>
      <p:sp>
        <p:nvSpPr>
          <p:cNvPr id="5" name="Rettangolo con angoli arrotondati 4">
            <a:extLst>
              <a:ext uri="{FF2B5EF4-FFF2-40B4-BE49-F238E27FC236}">
                <a16:creationId xmlns:a16="http://schemas.microsoft.com/office/drawing/2014/main" id="{AE56B057-D050-2FCA-CD79-7A0B57C3C703}"/>
              </a:ext>
            </a:extLst>
          </p:cNvPr>
          <p:cNvSpPr/>
          <p:nvPr/>
        </p:nvSpPr>
        <p:spPr>
          <a:xfrm>
            <a:off x="5556453" y="1259999"/>
            <a:ext cx="3227546" cy="3497351"/>
          </a:xfrm>
          <a:prstGeom prst="roundRect">
            <a:avLst>
              <a:gd name="adj" fmla="val 8627"/>
            </a:avLst>
          </a:prstGeom>
          <a:solidFill>
            <a:schemeClr val="bg1"/>
          </a:solidFill>
          <a:ln w="38100">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lIns="0" tIns="0" rIns="0" bIns="0" rtlCol="0" anchor="ctr"/>
          <a:lstStyle/>
          <a:p>
            <a:pPr algn="ctr"/>
            <a:r>
              <a:rPr lang="it-IT" sz="4800" b="1" dirty="0">
                <a:solidFill>
                  <a:schemeClr val="bg2">
                    <a:lumMod val="10000"/>
                  </a:schemeClr>
                </a:solidFill>
                <a:latin typeface="SF Pro Display Black" pitchFamily="2" charset="0"/>
                <a:ea typeface="SF Pro Display Black" pitchFamily="2" charset="0"/>
                <a:cs typeface="SF Pro Display Black" pitchFamily="2" charset="0"/>
              </a:rPr>
              <a:t>Depth buffer</a:t>
            </a:r>
            <a:endParaRPr lang="it-IT" sz="4400" b="1" dirty="0">
              <a:solidFill>
                <a:schemeClr val="bg2">
                  <a:lumMod val="10000"/>
                </a:schemeClr>
              </a:solidFill>
              <a:latin typeface="SF Pro Display Black" pitchFamily="2" charset="0"/>
              <a:ea typeface="SF Pro Display Black" pitchFamily="2" charset="0"/>
              <a:cs typeface="SF Pro Display Black" pitchFamily="2" charset="0"/>
            </a:endParaRPr>
          </a:p>
        </p:txBody>
      </p:sp>
    </p:spTree>
    <p:extLst>
      <p:ext uri="{BB962C8B-B14F-4D97-AF65-F5344CB8AC3E}">
        <p14:creationId xmlns:p14="http://schemas.microsoft.com/office/powerpoint/2010/main" val="241432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fade">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bg/>
                                          </p:spTgt>
                                        </p:tgtEl>
                                        <p:attrNameLst>
                                          <p:attrName>style.visibility</p:attrName>
                                        </p:attrNameLst>
                                      </p:cBhvr>
                                      <p:to>
                                        <p:strVal val="visible"/>
                                      </p:to>
                                    </p:set>
                                    <p:animEffect transition="in" filter="fade">
                                      <p:cBhvr>
                                        <p:cTn id="16" dur="500"/>
                                        <p:tgtEl>
                                          <p:spTgt spid="5">
                                            <p:bg/>
                                          </p:spTgt>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fade">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uiExpand="1" build="allAtOnce"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4">
          <a:extLst>
            <a:ext uri="{FF2B5EF4-FFF2-40B4-BE49-F238E27FC236}">
              <a16:creationId xmlns:a16="http://schemas.microsoft.com/office/drawing/2014/main" id="{347C9A66-C811-4EA7-AD12-4827E06B8D36}"/>
            </a:ext>
          </a:extLst>
        </p:cNvPr>
        <p:cNvGrpSpPr/>
        <p:nvPr/>
      </p:nvGrpSpPr>
      <p:grpSpPr>
        <a:xfrm>
          <a:off x="0" y="0"/>
          <a:ext cx="0" cy="0"/>
          <a:chOff x="0" y="0"/>
          <a:chExt cx="0" cy="0"/>
        </a:xfrm>
      </p:grpSpPr>
      <p:grpSp>
        <p:nvGrpSpPr>
          <p:cNvPr id="36" name="!!capitolo8">
            <a:extLst>
              <a:ext uri="{FF2B5EF4-FFF2-40B4-BE49-F238E27FC236}">
                <a16:creationId xmlns:a16="http://schemas.microsoft.com/office/drawing/2014/main" id="{D66B3226-9A98-D4E1-A874-3DCC63C936F9}"/>
              </a:ext>
            </a:extLst>
          </p:cNvPr>
          <p:cNvGrpSpPr/>
          <p:nvPr/>
        </p:nvGrpSpPr>
        <p:grpSpPr>
          <a:xfrm>
            <a:off x="0" y="0"/>
            <a:ext cx="1748562" cy="5143500"/>
            <a:chOff x="-468001" y="0"/>
            <a:chExt cx="1748562" cy="5143500"/>
          </a:xfrm>
          <a:effectLst>
            <a:outerShdw blurRad="127000" dist="38100" algn="l" rotWithShape="0">
              <a:schemeClr val="bg2">
                <a:lumMod val="10000"/>
              </a:schemeClr>
            </a:outerShdw>
          </a:effectLst>
        </p:grpSpPr>
        <p:sp>
          <p:nvSpPr>
            <p:cNvPr id="37" name="Rettangolo 36">
              <a:extLst>
                <a:ext uri="{FF2B5EF4-FFF2-40B4-BE49-F238E27FC236}">
                  <a16:creationId xmlns:a16="http://schemas.microsoft.com/office/drawing/2014/main" id="{EF8BD595-6057-AACA-BE07-B94DAE5E8D4B}"/>
                </a:ext>
              </a:extLst>
            </p:cNvPr>
            <p:cNvSpPr/>
            <p:nvPr/>
          </p:nvSpPr>
          <p:spPr>
            <a:xfrm>
              <a:off x="-468001" y="0"/>
              <a:ext cx="1620000" cy="5143500"/>
            </a:xfrm>
            <a:prstGeom prst="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8</a:t>
              </a:r>
              <a:endParaRPr lang="it-IT" sz="4400" b="1" dirty="0">
                <a:solidFill>
                  <a:schemeClr val="bg1"/>
                </a:solidFill>
                <a:latin typeface="Montserrat" pitchFamily="2" charset="77"/>
              </a:endParaRPr>
            </a:p>
          </p:txBody>
        </p:sp>
        <p:sp>
          <p:nvSpPr>
            <p:cNvPr id="38" name="Triangolo 37">
              <a:extLst>
                <a:ext uri="{FF2B5EF4-FFF2-40B4-BE49-F238E27FC236}">
                  <a16:creationId xmlns:a16="http://schemas.microsoft.com/office/drawing/2014/main" id="{CC6B9126-EEF1-6F73-6C54-98785DF1349A}"/>
                </a:ext>
              </a:extLst>
            </p:cNvPr>
            <p:cNvSpPr/>
            <p:nvPr/>
          </p:nvSpPr>
          <p:spPr>
            <a:xfrm rot="5400000">
              <a:off x="1035723" y="424183"/>
              <a:ext cx="361114" cy="128562"/>
            </a:xfrm>
            <a:prstGeom prst="triangle">
              <a:avLst>
                <a:gd name="adj" fmla="val 51739"/>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39" name="!!capitolo7">
            <a:extLst>
              <a:ext uri="{FF2B5EF4-FFF2-40B4-BE49-F238E27FC236}">
                <a16:creationId xmlns:a16="http://schemas.microsoft.com/office/drawing/2014/main" id="{C04FBEF2-88EE-FDF1-2C2E-7AE48B9B4E09}"/>
              </a:ext>
            </a:extLst>
          </p:cNvPr>
          <p:cNvGrpSpPr/>
          <p:nvPr/>
        </p:nvGrpSpPr>
        <p:grpSpPr>
          <a:xfrm>
            <a:off x="0" y="0"/>
            <a:ext cx="1676562" cy="5143500"/>
            <a:chOff x="-396001" y="0"/>
            <a:chExt cx="1676562" cy="5143500"/>
          </a:xfrm>
          <a:effectLst>
            <a:outerShdw blurRad="127000" dist="38100" algn="l" rotWithShape="0">
              <a:schemeClr val="bg2">
                <a:lumMod val="10000"/>
              </a:schemeClr>
            </a:outerShdw>
          </a:effectLst>
        </p:grpSpPr>
        <p:sp>
          <p:nvSpPr>
            <p:cNvPr id="40" name="Rettangolo 39">
              <a:extLst>
                <a:ext uri="{FF2B5EF4-FFF2-40B4-BE49-F238E27FC236}">
                  <a16:creationId xmlns:a16="http://schemas.microsoft.com/office/drawing/2014/main" id="{2990AE14-AA57-D8DB-7829-DF8FACA41F7C}"/>
                </a:ext>
              </a:extLst>
            </p:cNvPr>
            <p:cNvSpPr/>
            <p:nvPr/>
          </p:nvSpPr>
          <p:spPr>
            <a:xfrm>
              <a:off x="-396001" y="0"/>
              <a:ext cx="1548000" cy="5143500"/>
            </a:xfrm>
            <a:prstGeom prst="rect">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7</a:t>
              </a:r>
              <a:endParaRPr lang="it-IT" sz="4400" b="1" dirty="0">
                <a:solidFill>
                  <a:schemeClr val="bg1"/>
                </a:solidFill>
                <a:latin typeface="Montserrat" pitchFamily="2" charset="77"/>
              </a:endParaRPr>
            </a:p>
          </p:txBody>
        </p:sp>
        <p:sp>
          <p:nvSpPr>
            <p:cNvPr id="41" name="Triangolo 40">
              <a:extLst>
                <a:ext uri="{FF2B5EF4-FFF2-40B4-BE49-F238E27FC236}">
                  <a16:creationId xmlns:a16="http://schemas.microsoft.com/office/drawing/2014/main" id="{C0098BDB-16E6-E4F4-121E-265D16412DBA}"/>
                </a:ext>
              </a:extLst>
            </p:cNvPr>
            <p:cNvSpPr/>
            <p:nvPr/>
          </p:nvSpPr>
          <p:spPr>
            <a:xfrm rot="5400000">
              <a:off x="1035723" y="424183"/>
              <a:ext cx="361114" cy="128562"/>
            </a:xfrm>
            <a:prstGeom prst="triangle">
              <a:avLst>
                <a:gd name="adj" fmla="val 51739"/>
              </a:avLst>
            </a:prstGeom>
            <a:solidFill>
              <a:srgbClr val="7B8FB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2" name="!!capitolo6">
            <a:extLst>
              <a:ext uri="{FF2B5EF4-FFF2-40B4-BE49-F238E27FC236}">
                <a16:creationId xmlns:a16="http://schemas.microsoft.com/office/drawing/2014/main" id="{205B62B6-0E0C-22F0-5074-1E627C4B5B46}"/>
              </a:ext>
            </a:extLst>
          </p:cNvPr>
          <p:cNvGrpSpPr/>
          <p:nvPr/>
        </p:nvGrpSpPr>
        <p:grpSpPr>
          <a:xfrm>
            <a:off x="0" y="0"/>
            <a:ext cx="1604562" cy="5143500"/>
            <a:chOff x="-324001" y="0"/>
            <a:chExt cx="1604562" cy="5143500"/>
          </a:xfrm>
          <a:effectLst>
            <a:outerShdw blurRad="127000" dist="38100" algn="l" rotWithShape="0">
              <a:schemeClr val="bg2">
                <a:lumMod val="10000"/>
              </a:schemeClr>
            </a:outerShdw>
          </a:effectLst>
        </p:grpSpPr>
        <p:sp>
          <p:nvSpPr>
            <p:cNvPr id="43" name="Rettangolo 42">
              <a:extLst>
                <a:ext uri="{FF2B5EF4-FFF2-40B4-BE49-F238E27FC236}">
                  <a16:creationId xmlns:a16="http://schemas.microsoft.com/office/drawing/2014/main" id="{8EBB278D-5786-BDDD-7801-F7DD17F50731}"/>
                </a:ext>
              </a:extLst>
            </p:cNvPr>
            <p:cNvSpPr/>
            <p:nvPr/>
          </p:nvSpPr>
          <p:spPr>
            <a:xfrm>
              <a:off x="-324001" y="0"/>
              <a:ext cx="1475999" cy="5143500"/>
            </a:xfrm>
            <a:prstGeom prst="rect">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6</a:t>
              </a:r>
              <a:endParaRPr lang="it-IT" sz="4400" b="1" dirty="0">
                <a:solidFill>
                  <a:schemeClr val="bg1"/>
                </a:solidFill>
                <a:latin typeface="Montserrat" pitchFamily="2" charset="77"/>
              </a:endParaRPr>
            </a:p>
          </p:txBody>
        </p:sp>
        <p:sp>
          <p:nvSpPr>
            <p:cNvPr id="44" name="Triangolo 43">
              <a:extLst>
                <a:ext uri="{FF2B5EF4-FFF2-40B4-BE49-F238E27FC236}">
                  <a16:creationId xmlns:a16="http://schemas.microsoft.com/office/drawing/2014/main" id="{B5365BE4-FF4A-17F9-87C3-F2009C43C4B7}"/>
                </a:ext>
              </a:extLst>
            </p:cNvPr>
            <p:cNvSpPr/>
            <p:nvPr/>
          </p:nvSpPr>
          <p:spPr>
            <a:xfrm rot="5400000">
              <a:off x="1035723" y="424183"/>
              <a:ext cx="361114" cy="128562"/>
            </a:xfrm>
            <a:prstGeom prst="triangle">
              <a:avLst>
                <a:gd name="adj" fmla="val 51739"/>
              </a:avLst>
            </a:prstGeom>
            <a:solidFill>
              <a:srgbClr val="6B7EA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5" name="!!capitolo5">
            <a:extLst>
              <a:ext uri="{FF2B5EF4-FFF2-40B4-BE49-F238E27FC236}">
                <a16:creationId xmlns:a16="http://schemas.microsoft.com/office/drawing/2014/main" id="{8123B663-6546-EDDE-F45F-CC7551A784B1}"/>
              </a:ext>
            </a:extLst>
          </p:cNvPr>
          <p:cNvGrpSpPr/>
          <p:nvPr/>
        </p:nvGrpSpPr>
        <p:grpSpPr>
          <a:xfrm>
            <a:off x="0" y="0"/>
            <a:ext cx="1532562" cy="5143500"/>
            <a:chOff x="-252001" y="0"/>
            <a:chExt cx="1532562" cy="5143500"/>
          </a:xfrm>
          <a:effectLst>
            <a:outerShdw blurRad="127000" dist="38100" algn="l" rotWithShape="0">
              <a:schemeClr val="bg2">
                <a:lumMod val="10000"/>
              </a:schemeClr>
            </a:outerShdw>
          </a:effectLst>
        </p:grpSpPr>
        <p:sp>
          <p:nvSpPr>
            <p:cNvPr id="46" name="Rettangolo 45">
              <a:extLst>
                <a:ext uri="{FF2B5EF4-FFF2-40B4-BE49-F238E27FC236}">
                  <a16:creationId xmlns:a16="http://schemas.microsoft.com/office/drawing/2014/main" id="{D7207A97-4D01-7775-2883-6355EEF7087D}"/>
                </a:ext>
              </a:extLst>
            </p:cNvPr>
            <p:cNvSpPr/>
            <p:nvPr/>
          </p:nvSpPr>
          <p:spPr>
            <a:xfrm>
              <a:off x="-252001" y="0"/>
              <a:ext cx="1404000" cy="5143500"/>
            </a:xfrm>
            <a:prstGeom prst="rect">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5</a:t>
              </a:r>
              <a:endParaRPr lang="it-IT" sz="4400" b="1" dirty="0">
                <a:solidFill>
                  <a:schemeClr val="bg1"/>
                </a:solidFill>
                <a:latin typeface="Montserrat" pitchFamily="2" charset="77"/>
              </a:endParaRPr>
            </a:p>
          </p:txBody>
        </p:sp>
        <p:sp>
          <p:nvSpPr>
            <p:cNvPr id="47" name="Triangolo 46">
              <a:extLst>
                <a:ext uri="{FF2B5EF4-FFF2-40B4-BE49-F238E27FC236}">
                  <a16:creationId xmlns:a16="http://schemas.microsoft.com/office/drawing/2014/main" id="{C49F0D08-E41B-1801-47D6-1645F7668B6E}"/>
                </a:ext>
              </a:extLst>
            </p:cNvPr>
            <p:cNvSpPr/>
            <p:nvPr/>
          </p:nvSpPr>
          <p:spPr>
            <a:xfrm rot="5400000">
              <a:off x="1035723" y="424183"/>
              <a:ext cx="361114" cy="128562"/>
            </a:xfrm>
            <a:prstGeom prst="triangle">
              <a:avLst>
                <a:gd name="adj" fmla="val 51739"/>
              </a:avLst>
            </a:prstGeom>
            <a:solidFill>
              <a:srgbClr val="5C6F9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48" name="!!capitolo4">
            <a:extLst>
              <a:ext uri="{FF2B5EF4-FFF2-40B4-BE49-F238E27FC236}">
                <a16:creationId xmlns:a16="http://schemas.microsoft.com/office/drawing/2014/main" id="{53D9DFBC-E83E-4F29-EF50-4E3250AF39C4}"/>
              </a:ext>
            </a:extLst>
          </p:cNvPr>
          <p:cNvGrpSpPr/>
          <p:nvPr/>
        </p:nvGrpSpPr>
        <p:grpSpPr>
          <a:xfrm>
            <a:off x="0" y="0"/>
            <a:ext cx="1460562" cy="5143500"/>
            <a:chOff x="-180001" y="0"/>
            <a:chExt cx="1460562" cy="5143500"/>
          </a:xfrm>
          <a:effectLst>
            <a:outerShdw blurRad="127000" dist="38100" algn="l" rotWithShape="0">
              <a:schemeClr val="bg2">
                <a:lumMod val="10000"/>
              </a:schemeClr>
            </a:outerShdw>
          </a:effectLst>
        </p:grpSpPr>
        <p:sp>
          <p:nvSpPr>
            <p:cNvPr id="49" name="Rettangolo 48">
              <a:extLst>
                <a:ext uri="{FF2B5EF4-FFF2-40B4-BE49-F238E27FC236}">
                  <a16:creationId xmlns:a16="http://schemas.microsoft.com/office/drawing/2014/main" id="{3659FEA6-2BB5-F2EF-F84D-9FC306A100CD}"/>
                </a:ext>
              </a:extLst>
            </p:cNvPr>
            <p:cNvSpPr/>
            <p:nvPr/>
          </p:nvSpPr>
          <p:spPr>
            <a:xfrm>
              <a:off x="-180001" y="0"/>
              <a:ext cx="1332000" cy="5143500"/>
            </a:xfrm>
            <a:prstGeom prst="rect">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4</a:t>
              </a:r>
              <a:endParaRPr lang="it-IT" sz="4400" b="1" dirty="0">
                <a:solidFill>
                  <a:schemeClr val="bg1"/>
                </a:solidFill>
                <a:latin typeface="Montserrat" pitchFamily="2" charset="77"/>
              </a:endParaRPr>
            </a:p>
          </p:txBody>
        </p:sp>
        <p:sp>
          <p:nvSpPr>
            <p:cNvPr id="50" name="Triangolo 49">
              <a:extLst>
                <a:ext uri="{FF2B5EF4-FFF2-40B4-BE49-F238E27FC236}">
                  <a16:creationId xmlns:a16="http://schemas.microsoft.com/office/drawing/2014/main" id="{6E919C41-86E6-6DDB-BCED-6CF758AB4B99}"/>
                </a:ext>
              </a:extLst>
            </p:cNvPr>
            <p:cNvSpPr/>
            <p:nvPr/>
          </p:nvSpPr>
          <p:spPr>
            <a:xfrm rot="5400000">
              <a:off x="1035723" y="424183"/>
              <a:ext cx="361114" cy="128562"/>
            </a:xfrm>
            <a:prstGeom prst="triangle">
              <a:avLst>
                <a:gd name="adj" fmla="val 51739"/>
              </a:avLst>
            </a:prstGeom>
            <a:solidFill>
              <a:srgbClr val="4F618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1" name="!!capitolo3">
            <a:extLst>
              <a:ext uri="{FF2B5EF4-FFF2-40B4-BE49-F238E27FC236}">
                <a16:creationId xmlns:a16="http://schemas.microsoft.com/office/drawing/2014/main" id="{48B411C8-7C1A-C985-4738-201400CF244D}"/>
              </a:ext>
            </a:extLst>
          </p:cNvPr>
          <p:cNvGrpSpPr/>
          <p:nvPr/>
        </p:nvGrpSpPr>
        <p:grpSpPr>
          <a:xfrm>
            <a:off x="0" y="0"/>
            <a:ext cx="1388562" cy="5143500"/>
            <a:chOff x="-108001" y="0"/>
            <a:chExt cx="1388562" cy="5143500"/>
          </a:xfrm>
          <a:effectLst>
            <a:outerShdw blurRad="127000" dist="38100" algn="l" rotWithShape="0">
              <a:schemeClr val="bg2">
                <a:lumMod val="10000"/>
              </a:schemeClr>
            </a:outerShdw>
          </a:effectLst>
        </p:grpSpPr>
        <p:sp>
          <p:nvSpPr>
            <p:cNvPr id="52" name="Rettangolo 51">
              <a:extLst>
                <a:ext uri="{FF2B5EF4-FFF2-40B4-BE49-F238E27FC236}">
                  <a16:creationId xmlns:a16="http://schemas.microsoft.com/office/drawing/2014/main" id="{34CF9B94-0807-A1F1-0BBD-155F228FE4EB}"/>
                </a:ext>
              </a:extLst>
            </p:cNvPr>
            <p:cNvSpPr/>
            <p:nvPr/>
          </p:nvSpPr>
          <p:spPr>
            <a:xfrm>
              <a:off x="-108001" y="0"/>
              <a:ext cx="1260000" cy="5143500"/>
            </a:xfrm>
            <a:prstGeom prst="rect">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3</a:t>
              </a:r>
              <a:endParaRPr lang="it-IT" sz="4400" b="1" dirty="0">
                <a:solidFill>
                  <a:schemeClr val="bg1"/>
                </a:solidFill>
                <a:latin typeface="Montserrat" pitchFamily="2" charset="77"/>
              </a:endParaRPr>
            </a:p>
          </p:txBody>
        </p:sp>
        <p:sp>
          <p:nvSpPr>
            <p:cNvPr id="53" name="Triangolo 52">
              <a:extLst>
                <a:ext uri="{FF2B5EF4-FFF2-40B4-BE49-F238E27FC236}">
                  <a16:creationId xmlns:a16="http://schemas.microsoft.com/office/drawing/2014/main" id="{3E4ABA1E-5495-E145-933F-14683DD51DED}"/>
                </a:ext>
              </a:extLst>
            </p:cNvPr>
            <p:cNvSpPr/>
            <p:nvPr/>
          </p:nvSpPr>
          <p:spPr>
            <a:xfrm rot="5400000">
              <a:off x="1035723" y="424183"/>
              <a:ext cx="361114" cy="128562"/>
            </a:xfrm>
            <a:prstGeom prst="triangle">
              <a:avLst>
                <a:gd name="adj" fmla="val 51739"/>
              </a:avLst>
            </a:prstGeom>
            <a:solidFill>
              <a:srgbClr val="3F50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grpSp>
        <p:nvGrpSpPr>
          <p:cNvPr id="54" name="!!capitolo2">
            <a:extLst>
              <a:ext uri="{FF2B5EF4-FFF2-40B4-BE49-F238E27FC236}">
                <a16:creationId xmlns:a16="http://schemas.microsoft.com/office/drawing/2014/main" id="{F52703DD-10F7-56E2-D06C-86725491C96B}"/>
              </a:ext>
            </a:extLst>
          </p:cNvPr>
          <p:cNvGrpSpPr/>
          <p:nvPr/>
        </p:nvGrpSpPr>
        <p:grpSpPr>
          <a:xfrm>
            <a:off x="0" y="0"/>
            <a:ext cx="1296000" cy="5143500"/>
            <a:chOff x="-72001" y="0"/>
            <a:chExt cx="1296000" cy="5143500"/>
          </a:xfrm>
          <a:solidFill>
            <a:schemeClr val="bg2">
              <a:lumMod val="25000"/>
            </a:schemeClr>
          </a:solidFill>
          <a:effectLst>
            <a:outerShdw blurRad="127000" dist="38100" algn="l" rotWithShape="0">
              <a:schemeClr val="bg2">
                <a:lumMod val="10000"/>
              </a:schemeClr>
            </a:outerShdw>
          </a:effectLst>
        </p:grpSpPr>
        <p:sp>
          <p:nvSpPr>
            <p:cNvPr id="55" name="Rettangolo 54">
              <a:extLst>
                <a:ext uri="{FF2B5EF4-FFF2-40B4-BE49-F238E27FC236}">
                  <a16:creationId xmlns:a16="http://schemas.microsoft.com/office/drawing/2014/main" id="{C6A60F83-7ADD-2C85-C9FF-F8771FA307FC}"/>
                </a:ext>
              </a:extLst>
            </p:cNvPr>
            <p:cNvSpPr/>
            <p:nvPr/>
          </p:nvSpPr>
          <p:spPr>
            <a:xfrm>
              <a:off x="-72001" y="0"/>
              <a:ext cx="1188000" cy="5143500"/>
            </a:xfrm>
            <a:prstGeom prst="rect">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0" tIns="180000" rIns="0" bIns="180000" rtlCol="0" anchor="t"/>
            <a:lstStyle/>
            <a:p>
              <a:pPr algn="ctr"/>
              <a:r>
                <a:rPr kumimoji="0" lang="it-IT" sz="4400" b="1" i="0" u="none" strike="noStrike" kern="0" cap="none" spc="0" normalizeH="0" baseline="0" noProof="0" dirty="0">
                  <a:ln>
                    <a:noFill/>
                  </a:ln>
                  <a:solidFill>
                    <a:schemeClr val="bg1"/>
                  </a:solidFill>
                  <a:effectLst/>
                  <a:uLnTx/>
                  <a:uFillTx/>
                  <a:latin typeface="Outfit"/>
                  <a:sym typeface="Outfit"/>
                </a:rPr>
                <a:t>2</a:t>
              </a:r>
              <a:endParaRPr lang="it-IT" sz="4400" b="1" dirty="0">
                <a:solidFill>
                  <a:schemeClr val="bg1"/>
                </a:solidFill>
                <a:latin typeface="Montserrat" pitchFamily="2" charset="77"/>
              </a:endParaRPr>
            </a:p>
          </p:txBody>
        </p:sp>
        <p:sp>
          <p:nvSpPr>
            <p:cNvPr id="56" name="Triangolo 55">
              <a:extLst>
                <a:ext uri="{FF2B5EF4-FFF2-40B4-BE49-F238E27FC236}">
                  <a16:creationId xmlns:a16="http://schemas.microsoft.com/office/drawing/2014/main" id="{78FC8E7D-F799-51ED-34B7-2F87A4A2CF2E}"/>
                </a:ext>
              </a:extLst>
            </p:cNvPr>
            <p:cNvSpPr/>
            <p:nvPr/>
          </p:nvSpPr>
          <p:spPr>
            <a:xfrm rot="5400000">
              <a:off x="989442" y="432000"/>
              <a:ext cx="361114" cy="108000"/>
            </a:xfrm>
            <a:prstGeom prst="triangle">
              <a:avLst>
                <a:gd name="adj" fmla="val 51739"/>
              </a:avLst>
            </a:prstGeom>
            <a:solidFill>
              <a:srgbClr val="24335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bg1"/>
                </a:solidFill>
              </a:endParaRPr>
            </a:p>
          </p:txBody>
        </p:sp>
      </p:grpSp>
      <p:sp>
        <p:nvSpPr>
          <p:cNvPr id="8" name="!!titolo2">
            <a:extLst>
              <a:ext uri="{FF2B5EF4-FFF2-40B4-BE49-F238E27FC236}">
                <a16:creationId xmlns:a16="http://schemas.microsoft.com/office/drawing/2014/main" id="{A5DC7B03-8BAB-52A6-8173-114FAD56BD9D}"/>
              </a:ext>
            </a:extLst>
          </p:cNvPr>
          <p:cNvSpPr>
            <a:spLocks noGrp="1"/>
          </p:cNvSpPr>
          <p:nvPr>
            <p:ph type="title"/>
          </p:nvPr>
        </p:nvSpPr>
        <p:spPr>
          <a:xfrm>
            <a:off x="720000" y="126000"/>
            <a:ext cx="8063999" cy="1031021"/>
          </a:xfrm>
        </p:spPr>
        <p:txBody>
          <a:bodyPr anchor="t" anchorCtr="0">
            <a:spAutoFit/>
          </a:bodyPr>
          <a:lstStyle/>
          <a:p>
            <a:pPr algn="r"/>
            <a:r>
              <a:rPr lang="it-IT" dirty="0">
                <a:solidFill>
                  <a:schemeClr val="bg2">
                    <a:lumMod val="10000"/>
                  </a:schemeClr>
                </a:solidFill>
              </a:rPr>
              <a:t>Stato dell’arte</a:t>
            </a:r>
            <a:br>
              <a:rPr lang="it-IT" dirty="0">
                <a:solidFill>
                  <a:schemeClr val="bg2">
                    <a:lumMod val="10000"/>
                  </a:schemeClr>
                </a:solidFill>
              </a:rPr>
            </a:br>
            <a:r>
              <a:rPr lang="it-IT" sz="2000" b="0" dirty="0">
                <a:solidFill>
                  <a:schemeClr val="bg2">
                    <a:lumMod val="10000"/>
                  </a:schemeClr>
                </a:solidFill>
                <a:latin typeface="Outfit Medium" pitchFamily="2" charset="0"/>
              </a:rPr>
              <a:t>Le depth map</a:t>
            </a:r>
          </a:p>
        </p:txBody>
      </p:sp>
      <p:pic>
        <p:nvPicPr>
          <p:cNvPr id="2" name="!!immagine2.3">
            <a:extLst>
              <a:ext uri="{FF2B5EF4-FFF2-40B4-BE49-F238E27FC236}">
                <a16:creationId xmlns:a16="http://schemas.microsoft.com/office/drawing/2014/main" id="{EF7AA103-AED6-B2F9-164E-5A3EEE0B43F2}"/>
              </a:ext>
            </a:extLst>
          </p:cNvPr>
          <p:cNvPicPr>
            <a:picLocks noChangeAspect="1"/>
          </p:cNvPicPr>
          <p:nvPr/>
        </p:nvPicPr>
        <p:blipFill rotWithShape="1">
          <a:blip r:embed="rId3"/>
          <a:srcRect l="510" r="510"/>
          <a:stretch/>
        </p:blipFill>
        <p:spPr>
          <a:xfrm>
            <a:off x="3281842" y="1283021"/>
            <a:ext cx="4256878" cy="3225546"/>
          </a:xfrm>
          <a:prstGeom prst="roundRect">
            <a:avLst>
              <a:gd name="adj" fmla="val 9215"/>
            </a:avLst>
          </a:prstGeom>
          <a:ln w="38100">
            <a:solidFill>
              <a:schemeClr val="bg2">
                <a:lumMod val="10000"/>
              </a:schemeClr>
            </a:solidFill>
          </a:ln>
        </p:spPr>
      </p:pic>
      <p:pic>
        <p:nvPicPr>
          <p:cNvPr id="9" name="!!immagine2.4">
            <a:extLst>
              <a:ext uri="{FF2B5EF4-FFF2-40B4-BE49-F238E27FC236}">
                <a16:creationId xmlns:a16="http://schemas.microsoft.com/office/drawing/2014/main" id="{C12EF920-CED0-4891-EE37-9D42DEC4AD64}"/>
              </a:ext>
            </a:extLst>
          </p:cNvPr>
          <p:cNvPicPr>
            <a:picLocks noChangeAspect="1"/>
          </p:cNvPicPr>
          <p:nvPr/>
        </p:nvPicPr>
        <p:blipFill rotWithShape="1">
          <a:blip r:embed="rId4">
            <a:alphaModFix/>
          </a:blip>
          <a:srcRect l="510" r="510"/>
          <a:stretch/>
        </p:blipFill>
        <p:spPr>
          <a:xfrm>
            <a:off x="3281842" y="1283021"/>
            <a:ext cx="4256878" cy="3225546"/>
          </a:xfrm>
          <a:prstGeom prst="roundRect">
            <a:avLst>
              <a:gd name="adj" fmla="val 9215"/>
            </a:avLst>
          </a:prstGeom>
          <a:ln w="38100">
            <a:solidFill>
              <a:schemeClr val="bg2">
                <a:lumMod val="10000"/>
              </a:schemeClr>
            </a:solidFill>
          </a:ln>
        </p:spPr>
      </p:pic>
      <p:sp>
        <p:nvSpPr>
          <p:cNvPr id="10" name="!!didascalia2.3">
            <a:extLst>
              <a:ext uri="{FF2B5EF4-FFF2-40B4-BE49-F238E27FC236}">
                <a16:creationId xmlns:a16="http://schemas.microsoft.com/office/drawing/2014/main" id="{FA6BF3D5-E567-154E-038B-3341C8D039AE}"/>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immagine RGB</a:t>
            </a:r>
          </a:p>
        </p:txBody>
      </p:sp>
      <p:sp>
        <p:nvSpPr>
          <p:cNvPr id="11" name="!!didascalia2.4">
            <a:extLst>
              <a:ext uri="{FF2B5EF4-FFF2-40B4-BE49-F238E27FC236}">
                <a16:creationId xmlns:a16="http://schemas.microsoft.com/office/drawing/2014/main" id="{8FDD6915-13AC-6025-A01A-F31AE3560CF1}"/>
              </a:ext>
            </a:extLst>
          </p:cNvPr>
          <p:cNvSpPr txBox="1"/>
          <p:nvPr/>
        </p:nvSpPr>
        <p:spPr>
          <a:xfrm>
            <a:off x="3841247" y="4634567"/>
            <a:ext cx="3138067" cy="249684"/>
          </a:xfrm>
          <a:prstGeom prst="rect">
            <a:avLst/>
          </a:prstGeom>
          <a:solidFill>
            <a:schemeClr val="accent2"/>
          </a:solidFill>
        </p:spPr>
        <p:txBody>
          <a:bodyPr wrap="square" tIns="0" rtlCol="0" anchor="t" anchorCtr="0">
            <a:spAutoFit/>
          </a:bodyPr>
          <a:lstStyle/>
          <a:p>
            <a:pPr algn="ctr">
              <a:lnSpc>
                <a:spcPct val="120000"/>
              </a:lnSpc>
            </a:pPr>
            <a:r>
              <a:rPr lang="it-IT" sz="1200" i="1" dirty="0">
                <a:latin typeface="SF Pro Display Light" pitchFamily="2" charset="0"/>
                <a:ea typeface="SF Pro Display Light" pitchFamily="2" charset="0"/>
                <a:cs typeface="SF Pro Display Light" pitchFamily="2" charset="0"/>
              </a:rPr>
              <a:t>Esempio di depth map</a:t>
            </a:r>
          </a:p>
        </p:txBody>
      </p:sp>
    </p:spTree>
    <p:extLst>
      <p:ext uri="{BB962C8B-B14F-4D97-AF65-F5344CB8AC3E}">
        <p14:creationId xmlns:p14="http://schemas.microsoft.com/office/powerpoint/2010/main" val="31752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heme/theme1.xml><?xml version="1.0" encoding="utf-8"?>
<a:theme xmlns:a="http://schemas.openxmlformats.org/drawingml/2006/main" name="Data Collection and Analysis - Master of Science in Community Health and Prevention Research by Slidesgo">
  <a:themeElements>
    <a:clrScheme name="Simple Light">
      <a:dk1>
        <a:srgbClr val="384655"/>
      </a:dk1>
      <a:lt1>
        <a:srgbClr val="FFFFFF"/>
      </a:lt1>
      <a:dk2>
        <a:srgbClr val="AFC7FF"/>
      </a:dk2>
      <a:lt2>
        <a:srgbClr val="9FCBFD"/>
      </a:lt2>
      <a:accent1>
        <a:srgbClr val="68DAF8"/>
      </a:accent1>
      <a:accent2>
        <a:srgbClr val="FFFFFF"/>
      </a:accent2>
      <a:accent3>
        <a:srgbClr val="FFFFFF"/>
      </a:accent3>
      <a:accent4>
        <a:srgbClr val="FFFFFF"/>
      </a:accent4>
      <a:accent5>
        <a:srgbClr val="FFFFFF"/>
      </a:accent5>
      <a:accent6>
        <a:srgbClr val="FFFFFF"/>
      </a:accent6>
      <a:hlink>
        <a:srgbClr val="38465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6849</TotalTime>
  <Words>5889</Words>
  <Application>Microsoft Macintosh PowerPoint</Application>
  <PresentationFormat>Presentazione su schermo (16:9)</PresentationFormat>
  <Paragraphs>694</Paragraphs>
  <Slides>41</Slides>
  <Notes>41</Notes>
  <HiddenSlides>5</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41</vt:i4>
      </vt:variant>
    </vt:vector>
  </HeadingPairs>
  <TitlesOfParts>
    <vt:vector size="54" baseType="lpstr">
      <vt:lpstr>SF Pro Display</vt:lpstr>
      <vt:lpstr>SF PRO DISPLAY MEDIUM</vt:lpstr>
      <vt:lpstr>Outfit Medium</vt:lpstr>
      <vt:lpstr>SF Pro Display Semibold</vt:lpstr>
      <vt:lpstr>SF Pro Display Black</vt:lpstr>
      <vt:lpstr>SF Mono</vt:lpstr>
      <vt:lpstr>Cambria Math</vt:lpstr>
      <vt:lpstr>Outfit</vt:lpstr>
      <vt:lpstr>Montserrat</vt:lpstr>
      <vt:lpstr>Arial</vt:lpstr>
      <vt:lpstr>DM Sans</vt:lpstr>
      <vt:lpstr>SF Pro Display Light</vt:lpstr>
      <vt:lpstr>Data Collection and Analysis - Master of Science in Community Health and Prevention Research by Slidesgo</vt:lpstr>
      <vt:lpstr>Introduzione allo Shadow Mapping in Computer Graphics</vt:lpstr>
      <vt:lpstr>Presentazione standard di PowerPoint</vt:lpstr>
      <vt:lpstr>Titolo Sottotitolo</vt:lpstr>
      <vt:lpstr>Introduzione Le ombre nella computer graphics</vt:lpstr>
      <vt:lpstr>Introduzione Riferimenti</vt:lpstr>
      <vt:lpstr>Stato dell’arte Shadow rendering</vt:lpstr>
      <vt:lpstr>Stato dell’arte Rendering pipeline</vt:lpstr>
      <vt:lpstr>Stato dell’arte I buffer di memoria</vt:lpstr>
      <vt:lpstr>Stato dell’arte Le depth map</vt:lpstr>
      <vt:lpstr>L’algoritmo Schema esecutivo</vt:lpstr>
      <vt:lpstr>L’algoritmo Schema esecutivo</vt:lpstr>
      <vt:lpstr>L’algoritmo Schema esecutivo</vt:lpstr>
      <vt:lpstr>L’algoritmo Schema esecutivo</vt:lpstr>
      <vt:lpstr>L’algoritmo Schema esecutivo</vt:lpstr>
      <vt:lpstr>Implementazione in OpenGL Codice della Scena 1</vt:lpstr>
      <vt:lpstr>Implementazione in OpenGL Codice della Scena 2</vt:lpstr>
      <vt:lpstr>Implementazione in OpenGL Codice della Scena 3</vt:lpstr>
      <vt:lpstr>L’algoritmo Inizializzazione dell’ambiente</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Implementazione in OpenGL Inizializzazione per il depth test</vt:lpstr>
      <vt:lpstr>Generazione della shadow map FirstStep() - Codice</vt:lpstr>
      <vt:lpstr>Generazione della shadow map FirstStep() - Risultati</vt:lpstr>
      <vt:lpstr>Generazione della shadow map SecondStep() - Codice</vt:lpstr>
      <vt:lpstr>Generazione della shadow map SecondStep() - Risultati</vt:lpstr>
      <vt:lpstr>Proiezione della shadow map ThirdStep() - Codice</vt:lpstr>
      <vt:lpstr>Applicazione del depth test ThirdStep() - Codice</vt:lpstr>
      <vt:lpstr>Applicazione del depth test ThirdStep() - Codice</vt:lpstr>
      <vt:lpstr>Applicazione del depth test ThirdStep() - Risultato finale</vt:lpstr>
      <vt:lpstr>Limitazioni dello spazio immagine</vt:lpstr>
      <vt:lpstr>Limitazioni dello spazio immagine Aliasing</vt:lpstr>
      <vt:lpstr>Limitazioni dello spazio immagine Self shadowing</vt:lpstr>
      <vt:lpstr>Conclusioni</vt:lpstr>
      <vt:lpstr>Conclusioni</vt:lpstr>
      <vt:lpstr>Conclusioni</vt:lpstr>
      <vt:lpstr>Conclusioni</vt:lpstr>
      <vt:lpstr>Conclusioni</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Localization using Hybrid Wi-Fi / Bluetooth RSS dataset estimator </dc:title>
  <cp:lastModifiedBy>MARIO GABRIELE CAROFANO</cp:lastModifiedBy>
  <cp:revision>75</cp:revision>
  <cp:lastPrinted>2024-03-14T00:15:15Z</cp:lastPrinted>
  <dcterms:modified xsi:type="dcterms:W3CDTF">2024-03-14T00:15:21Z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2ad0b24d-6422-44b0-b3de-abb3a9e8c81a_Enabled">
    <vt:lpwstr>true</vt:lpwstr>
  </property>
  <property fmtid="{D5CDD505-2E9C-101B-9397-08002B2CF9AE}" pid="3" name="MSIP_Label_2ad0b24d-6422-44b0-b3de-abb3a9e8c81a_SetDate">
    <vt:lpwstr>2024-01-30T18:09:16Z</vt:lpwstr>
  </property>
  <property fmtid="{D5CDD505-2E9C-101B-9397-08002B2CF9AE}" pid="4" name="MSIP_Label_2ad0b24d-6422-44b0-b3de-abb3a9e8c81a_Method">
    <vt:lpwstr>Standard</vt:lpwstr>
  </property>
  <property fmtid="{D5CDD505-2E9C-101B-9397-08002B2CF9AE}" pid="5" name="MSIP_Label_2ad0b24d-6422-44b0-b3de-abb3a9e8c81a_Name">
    <vt:lpwstr>defa4170-0d19-0005-0004-bc88714345d2</vt:lpwstr>
  </property>
  <property fmtid="{D5CDD505-2E9C-101B-9397-08002B2CF9AE}" pid="6" name="MSIP_Label_2ad0b24d-6422-44b0-b3de-abb3a9e8c81a_SiteId">
    <vt:lpwstr>2fcfe26a-bb62-46b0-b1e3-28f9da0c45fd</vt:lpwstr>
  </property>
  <property fmtid="{D5CDD505-2E9C-101B-9397-08002B2CF9AE}" pid="7" name="MSIP_Label_2ad0b24d-6422-44b0-b3de-abb3a9e8c81a_ActionId">
    <vt:lpwstr>37e7aef2-9660-4104-89a6-b2b349ba24b8</vt:lpwstr>
  </property>
  <property fmtid="{D5CDD505-2E9C-101B-9397-08002B2CF9AE}" pid="8" name="MSIP_Label_2ad0b24d-6422-44b0-b3de-abb3a9e8c81a_ContentBits">
    <vt:lpwstr>0</vt:lpwstr>
  </property>
</Properties>
</file>